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Lst>
  <p:sldSz cx="18288000" cy="10287000"/>
  <p:notesSz cx="6858000" cy="9144000"/>
  <p:embeddedFontLst>
    <p:embeddedFont>
      <p:font typeface="Aileron Regular" panose="020B0604020202020204" charset="0"/>
      <p:regular r:id="rId27"/>
    </p:embeddedFont>
    <p:embeddedFont>
      <p:font typeface="Aileron Regular Bold" panose="020B0604020202020204" charset="0"/>
      <p:regular r:id="rId28"/>
    </p:embeddedFont>
    <p:embeddedFont>
      <p:font typeface="Aileron Thin Bold" panose="020B0604020202020204" charset="0"/>
      <p:regular r:id="rId29"/>
    </p:embeddedFont>
    <p:embeddedFont>
      <p:font typeface="Alata" panose="020B0604020202020204" charset="0"/>
      <p:regular r:id="rId30"/>
    </p:embeddedFont>
    <p:embeddedFont>
      <p:font typeface="Calibri" panose="020F0502020204030204" pitchFamily="34" charset="0"/>
      <p:regular r:id="rId31"/>
      <p:bold r:id="rId32"/>
      <p:italic r:id="rId33"/>
      <p:boldItalic r:id="rId34"/>
    </p:embeddedFont>
    <p:embeddedFont>
      <p:font typeface="HK Grotesk Bold" panose="020B0604020202020204" charset="0"/>
      <p:regular r:id="rId35"/>
    </p:embeddedFont>
    <p:embeddedFont>
      <p:font typeface="Open Sans Light Bold" panose="020B0604020202020204" charset="0"/>
      <p:regular r:id="rId3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3989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22" autoAdjust="0"/>
  </p:normalViewPr>
  <p:slideViewPr>
    <p:cSldViewPr>
      <p:cViewPr varScale="1">
        <p:scale>
          <a:sx n="54" d="100"/>
          <a:sy n="54" d="100"/>
        </p:scale>
        <p:origin x="782" y="6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7.fntdata"/><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6.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36" Type="http://schemas.openxmlformats.org/officeDocument/2006/relationships/font" Target="fonts/font10.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font" Target="fonts/font9.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20.02.2023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‹N°›</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err="1"/>
              <a:t>titta</a:t>
            </a:r>
            <a:endParaRPr lang="en-US" dirty="0"/>
          </a:p>
          <a:p>
            <a:r>
              <a:rPr lang="en-US" dirty="0" err="1"/>
              <a:t>Bienvenue</a:t>
            </a:r>
            <a:r>
              <a:rPr lang="en-US" dirty="0"/>
              <a:t> à </a:t>
            </a:r>
            <a:r>
              <a:rPr lang="en-US" dirty="0" err="1"/>
              <a:t>tous</a:t>
            </a:r>
            <a:r>
              <a:rPr lang="en-US" dirty="0"/>
              <a:t>, </a:t>
            </a:r>
            <a:r>
              <a:rPr lang="en-US" dirty="0" err="1"/>
              <a:t>aujourd'hui</a:t>
            </a:r>
            <a:r>
              <a:rPr lang="en-US" dirty="0"/>
              <a:t> nous </a:t>
            </a:r>
            <a:r>
              <a:rPr lang="en-US" dirty="0" err="1"/>
              <a:t>allons</a:t>
            </a:r>
            <a:r>
              <a:rPr lang="en-US" dirty="0"/>
              <a:t> </a:t>
            </a:r>
            <a:r>
              <a:rPr lang="en-US" dirty="0" err="1"/>
              <a:t>vous</a:t>
            </a:r>
            <a:r>
              <a:rPr lang="en-US" dirty="0"/>
              <a:t> </a:t>
            </a:r>
            <a:r>
              <a:rPr lang="en-US" dirty="0" err="1"/>
              <a:t>présenter</a:t>
            </a:r>
            <a:r>
              <a:rPr lang="en-US" dirty="0"/>
              <a:t> </a:t>
            </a:r>
            <a:r>
              <a:rPr lang="en-US" dirty="0" err="1"/>
              <a:t>notre</a:t>
            </a:r>
            <a:r>
              <a:rPr lang="en-US" dirty="0"/>
              <a:t> application : </a:t>
            </a:r>
            <a:r>
              <a:rPr lang="en-US" dirty="0" err="1"/>
              <a:t>Heartshare</a:t>
            </a:r>
            <a:r>
              <a:rPr lang="en-US" dirty="0"/>
              <a:t>.</a:t>
            </a:r>
          </a:p>
          <a:p>
            <a:r>
              <a:rPr lang="en-US" dirty="0" err="1"/>
              <a:t>Catte</a:t>
            </a:r>
            <a:r>
              <a:rPr lang="en-US" dirty="0"/>
              <a:t> </a:t>
            </a:r>
            <a:r>
              <a:rPr lang="en-US" dirty="0" err="1"/>
              <a:t>présentation</a:t>
            </a:r>
            <a:r>
              <a:rPr lang="en-US" dirty="0"/>
              <a:t> </a:t>
            </a:r>
            <a:r>
              <a:rPr lang="en-US" dirty="0" err="1"/>
              <a:t>réalisée</a:t>
            </a:r>
            <a:r>
              <a:rPr lang="en-US" dirty="0"/>
              <a:t> par </a:t>
            </a:r>
            <a:r>
              <a:rPr lang="en-US" dirty="0" err="1"/>
              <a:t>l'équipe</a:t>
            </a:r>
            <a:r>
              <a:rPr lang="en-US" dirty="0"/>
              <a:t> CREWATIVE et nous </a:t>
            </a:r>
            <a:r>
              <a:rPr lang="en-US" dirty="0" err="1"/>
              <a:t>sommes</a:t>
            </a:r>
            <a:r>
              <a:rPr lang="en-US" dirty="0"/>
              <a:t> </a:t>
            </a:r>
            <a:r>
              <a:rPr lang="en-US" dirty="0" err="1"/>
              <a:t>supervisée</a:t>
            </a:r>
            <a:r>
              <a:rPr lang="en-US" dirty="0"/>
              <a:t> par </a:t>
            </a:r>
            <a:r>
              <a:rPr lang="en-US" dirty="0" err="1"/>
              <a:t>mme</a:t>
            </a:r>
            <a:r>
              <a:rPr lang="en-US" dirty="0"/>
              <a:t> Nedra Amara</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Raouf</a:t>
            </a:r>
          </a:p>
          <a:p>
            <a:r>
              <a:rPr lang="en-US"/>
              <a:t>On peut s'attendre à ce que les besoins fonctionnels incluent les opérations CRUD (create, read, update, delete), qui permettent d'ajouter, de modifier, de supprimer et de lire des données pour chaque module de gestion.</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Raouf</a:t>
            </a:r>
          </a:p>
          <a:p>
            <a:r>
              <a:rPr lang="en-US"/>
              <a:t>La gestion des bénéficiaires est une fonctionnalité importante de l'application. Elle comprend la création et la maintenance d'une base de données de bénéficiaires, le suivi de leurs besoins et la coordination de la distribution des dons. Les fonctionnalités métier comprennent la recherche des bénéficiaires par nom,tri par date de don,  les statistiques sur les zones nécessitant des dons, la création de reçus au format PDF et l'ajout de deux fonctionnalités supplémentaires telles que l'historique des dons de chaque bénéficiaire et la notification par SMS lorsque sa donation est livrée.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Titta</a:t>
            </a:r>
          </a:p>
          <a:p>
            <a:r>
              <a:rPr lang="en-US"/>
              <a:t>la gestion de donateurs sert essentiellement a gérer les donateurs , cela pourrait inclure le suivi des dons, la génération de reçus  et la communication avec les donateurs et stocker leurs informations </a:t>
            </a:r>
          </a:p>
          <a:p>
            <a:r>
              <a:rPr lang="en-US"/>
              <a:t>1. Recherche par nom de donateur : rechercher des informations sur les donateurs à l'aide de leur nom et/ou de leur adresse. 2. Tri par le nombre de fois où le donateur a fait un don  pour faciliter leur recherche et la communication avec eux.</a:t>
            </a:r>
          </a:p>
          <a:p>
            <a:r>
              <a:rPr lang="en-US"/>
              <a:t>3. Fichiers PDF : générer des fichiers PDF contenant des rapports sur les dons des donateurs, tels que le nombre total de donateurs et le montant total des dons.</a:t>
            </a:r>
          </a:p>
          <a:p>
            <a:r>
              <a:rPr lang="en-US"/>
              <a:t>4. Statistiques de dons : créer des statistiques sur les dons de chaque donateur afin de mieux comprendre leurs comportements et leurs habitudes de don.</a:t>
            </a:r>
          </a:p>
          <a:p>
            <a:r>
              <a:rPr lang="en-US"/>
              <a:t>5. Mail : envoyer des emails aux donateurs pour les informer des nouvelles et des nouvelles offres.</a:t>
            </a:r>
          </a:p>
          <a:p>
            <a:r>
              <a:rPr lang="en-US"/>
              <a:t>localisation et mailing des donateurs pour leur permettre de mieux comprendre leurs comportements et leurs habitudes de don.</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Maram</a:t>
            </a:r>
          </a:p>
          <a:p>
            <a:r>
              <a:rPr lang="en-US"/>
              <a:t>La gestion de stock pour Heartshare est une Gestion clé qui permet de surveiller et de maintenir les niveaux de nourriture disponibles pour les dons. Grâce à cette fonctionnalité, les utilisateurs peuvent suivre la quantité de nourriture entrante et sortante, et être alertés lorsque les niveaux de stock sont bas. Cela permet de garantir que les dons de nourriture sont toujours disponibles pour les bénéficiaires, tout en minimisant le gaspillage alimentaire. En outre, la gestion de stock peut également aider à prévoir les besoins futurs en nourriture et à planifier en conséquence, ce qui peut contribuer à maximiser l'efficacité et l'impact du programme de don de nourriture.</a:t>
            </a:r>
          </a:p>
          <a:p>
            <a:r>
              <a:rPr lang="en-US"/>
              <a:t> Les trois fonctions principales sont : trier les produits par date d'expédition et effectuer des recherches par nom d'aliment, générer des statistiques sur la quantité de chaque aliment entrant chaque mois et créer un rapport PDF sur les quantités entrantes et sortantes chaque jour.</a:t>
            </a:r>
          </a:p>
          <a:p>
            <a:endParaRPr lang="en-US"/>
          </a:p>
          <a:p>
            <a:r>
              <a:rPr lang="en-US"/>
              <a:t>les Qr codes seront trés utile pour trouver les informations sur chaque aliment individuellement</a:t>
            </a:r>
          </a:p>
          <a:p>
            <a:endParaRPr lang="en-US"/>
          </a:p>
          <a:p>
            <a:r>
              <a:rPr lang="en-US"/>
              <a:t>L'employé sera informé par une notification s'il y a un risque que les aliments expirent ou s'il y a une insuffisance d'un aliment important.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Rayene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Akrem</a:t>
            </a:r>
          </a:p>
          <a:p>
            <a:r>
              <a:rPr lang="en-US"/>
              <a:t>La gestion des employes va gérer les informations des employés. Il a plusieurs fonctions, notamment une fonction «mot de passe oublié», une authentification, des outils de tri et de recherche, une analyse statistique et la création de PDF. La fonction «mot de passe oublié» permet aux utilisateurs de réinitialiser leur mot de passe s'ils l'oublient. La fonction d'authentification aide à protéger le système contre tout accès non autorisé. Les outils de tri et de recherche permettent aux utilisateurs de trouver rapidement les informations dont ils ont besoin. La fonction d'analyse statistique fournit des informations sur les performances et les progrès des employés. Enfin, la fonction de création de PDF permet aux utilisateurs de créer des documents avec des données sur les employés au format PDF.</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Maram</a:t>
            </a:r>
          </a:p>
          <a:p>
            <a:r>
              <a:rPr lang="en-US"/>
              <a:t>Interopérabilité : l'application est capable de se connecter à d'autres systèmes pour échanger des données. (Carte Arduino).</a:t>
            </a:r>
          </a:p>
          <a:p>
            <a:r>
              <a:rPr lang="en-US"/>
              <a:t>Fiabilité : l'application est fiable et disponible en tout temps et les données sont accessibles.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Raouf</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Raouf</a:t>
            </a:r>
          </a:p>
          <a:p>
            <a:r>
              <a:rPr lang="en-US"/>
              <a:t>Notre logo est un symbole de soutien et de partage. Il présente deux mains blanches tenant des épis de blé, qui symbolisent la nourriture et la générosité envers les personnes dans le besoin. Les couleurs rose et mauve utilisées dans le logo sont souvent associées à des sentiments tels que la compassion, la douceur et la bienveillance. Dans l'ensemble, le logo transmet l'idée que notre application est conçue pour aider les personnes dans le besoin avec empathie et attention.</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Rayene </a:t>
            </a:r>
          </a:p>
          <a:p>
            <a:r>
              <a:rPr lang="en-US"/>
              <a:t>Le choix des couleurs pour une application dépend de l'objectif de communication et de l'image de marque que l'on souhaite transmettre. Pour Heartshare, le choix du vert  symbolise l'engagement envers l'environnement et la santé, ainsi que la croissance de la communauté, tandis que le choix du rose symbolise la douceur et l'empathie envers les personnes dans le besoin.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titta</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Akrem</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Akrem</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Akrem</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Akrem </a:t>
            </a:r>
          </a:p>
          <a:p>
            <a:r>
              <a:rPr lang="en-US"/>
              <a:t>En conclusion, Heartshare est une application pratique et efficace qui aide à gérer les programmes de dons alimentaires et contribue à la lutte contre la faim et à la promotion d'une consommation alimentaire plus durable. Elle permet une communication et un suivi améliorés des aliments donnés et des fonctionnalités Smart pour faciliter le processus. Heartshare est un outil précieux pour aider à réduire la faim et à encourager une consommation et une production durables.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maram</a:t>
            </a:r>
          </a:p>
          <a:p>
            <a:r>
              <a:rPr lang="en-US"/>
              <a:t>Tout d'abord, nous allons présenter notre projet en détail. Nous commencerons par exposer le contexte général dans lequel il s'inscrit, puis nous passerons en revue l'étude de l'existant ainsi que l'analyse de la concurrence. Ensuite, nous présenterons les différentes solutions que nous proposons avant de mettre en avant les objectifs que nous avons fixés pour ce projet.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Maram </a:t>
            </a:r>
          </a:p>
          <a:p>
            <a:r>
              <a:rPr lang="en-US"/>
              <a:t>L'application Heartshare sera développée pour aider à gérer les programmes de dons alimentaires en connectant les donateurs, les dionataires et les bénévoles. Elle permet de suivre les dons de nourriture, de gérer les prises en charge et les livraisons de dons, ainsi que de générer des rapports sur la distribution de la nourriture. De plus, l'application peut catégoriser les donees, suivre leurs besoins spécifiques et communiquer avec eux lorsqu'une nourriture est disponible pour être récupérée. Le système est convivial et personnalisable pour répondre aux besoins spécifiques de tout programme de don alimentaire.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titta</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Raouf</a:t>
            </a:r>
          </a:p>
          <a:p>
            <a:r>
              <a:rPr lang="en-US"/>
              <a:t>Une analyse de la concurrence a été effectuée, notamment avec Foodbank Manager. Il s'agit d'une application de bureau puissante dédiée à la gestion des opérations des banques alimentaires. Elle offre des fonctionnalités avancées pour suivre les stocks, les donateurs, les volontaires et pour générer des rapports. L'application permet également de gérer les événements de distribution alimentaire et d'intégrer d'autres applications logicielles. Bien qu'elle simplifie le processus de suivi des dons et de gestion des stocks, la solution peut être coûteuse à l'achat et à la maintenance. Elle nécessite également une courbe d'apprentissage pour les utilisateurs afin de se familiariser avec le logiciel, ainsi qu'un temps considérable pour configurer les données initiales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Rayene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akrem</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Raouf</a:t>
            </a:r>
          </a:p>
          <a:p>
            <a:r>
              <a:rPr lang="en-US"/>
              <a:t>Nous abordons maintenant l'expression des besoins, qui est divisée en deux catégories : les besoins fonctionnels et les besoins non fonctionnels.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2/20/2023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2/20/2023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2/20/2023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2/20/2023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2/20/2023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2/20/2023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2/20/2023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2/20/2023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‹N°›</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jpeg"/><Relationship Id="rId7" Type="http://schemas.openxmlformats.org/officeDocument/2006/relationships/image" Target="../media/image5.sv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sv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svg"/></Relationships>
</file>

<file path=ppt/slides/_rels/slide1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46.svg"/><Relationship Id="rId18" Type="http://schemas.openxmlformats.org/officeDocument/2006/relationships/image" Target="../media/image8.png"/><Relationship Id="rId3" Type="http://schemas.openxmlformats.org/officeDocument/2006/relationships/image" Target="../media/image1.jpeg"/><Relationship Id="rId7" Type="http://schemas.openxmlformats.org/officeDocument/2006/relationships/image" Target="../media/image40.svg"/><Relationship Id="rId12" Type="http://schemas.openxmlformats.org/officeDocument/2006/relationships/image" Target="../media/image45.png"/><Relationship Id="rId17" Type="http://schemas.openxmlformats.org/officeDocument/2006/relationships/image" Target="../media/image50.svg"/><Relationship Id="rId2" Type="http://schemas.openxmlformats.org/officeDocument/2006/relationships/notesSlide" Target="../notesSlides/notesSlide11.xml"/><Relationship Id="rId16" Type="http://schemas.openxmlformats.org/officeDocument/2006/relationships/image" Target="../media/image49.png"/><Relationship Id="rId1" Type="http://schemas.openxmlformats.org/officeDocument/2006/relationships/slideLayout" Target="../slideLayouts/slideLayout7.xml"/><Relationship Id="rId6" Type="http://schemas.openxmlformats.org/officeDocument/2006/relationships/image" Target="../media/image39.png"/><Relationship Id="rId11" Type="http://schemas.openxmlformats.org/officeDocument/2006/relationships/image" Target="../media/image44.svg"/><Relationship Id="rId5" Type="http://schemas.openxmlformats.org/officeDocument/2006/relationships/image" Target="../media/image12.svg"/><Relationship Id="rId15" Type="http://schemas.openxmlformats.org/officeDocument/2006/relationships/image" Target="../media/image48.svg"/><Relationship Id="rId10" Type="http://schemas.openxmlformats.org/officeDocument/2006/relationships/image" Target="../media/image43.png"/><Relationship Id="rId4" Type="http://schemas.openxmlformats.org/officeDocument/2006/relationships/image" Target="../media/image11.png"/><Relationship Id="rId9" Type="http://schemas.openxmlformats.org/officeDocument/2006/relationships/image" Target="../media/image42.svg"/><Relationship Id="rId14" Type="http://schemas.openxmlformats.org/officeDocument/2006/relationships/image" Target="../media/image47.png"/></Relationships>
</file>

<file path=ppt/slides/_rels/slide12.xml.rels><?xml version="1.0" encoding="UTF-8" standalone="yes"?>
<Relationships xmlns="http://schemas.openxmlformats.org/package/2006/relationships"><Relationship Id="rId8" Type="http://schemas.openxmlformats.org/officeDocument/2006/relationships/image" Target="../media/image53.png"/><Relationship Id="rId13" Type="http://schemas.openxmlformats.org/officeDocument/2006/relationships/image" Target="../media/image46.svg"/><Relationship Id="rId18" Type="http://schemas.openxmlformats.org/officeDocument/2006/relationships/image" Target="../media/image8.png"/><Relationship Id="rId3" Type="http://schemas.openxmlformats.org/officeDocument/2006/relationships/image" Target="../media/image1.jpeg"/><Relationship Id="rId7" Type="http://schemas.openxmlformats.org/officeDocument/2006/relationships/image" Target="../media/image52.svg"/><Relationship Id="rId12" Type="http://schemas.openxmlformats.org/officeDocument/2006/relationships/image" Target="../media/image45.png"/><Relationship Id="rId17" Type="http://schemas.openxmlformats.org/officeDocument/2006/relationships/image" Target="../media/image50.svg"/><Relationship Id="rId2" Type="http://schemas.openxmlformats.org/officeDocument/2006/relationships/notesSlide" Target="../notesSlides/notesSlide12.xml"/><Relationship Id="rId16" Type="http://schemas.openxmlformats.org/officeDocument/2006/relationships/image" Target="../media/image49.png"/><Relationship Id="rId1" Type="http://schemas.openxmlformats.org/officeDocument/2006/relationships/slideLayout" Target="../slideLayouts/slideLayout7.xml"/><Relationship Id="rId6" Type="http://schemas.openxmlformats.org/officeDocument/2006/relationships/image" Target="../media/image51.png"/><Relationship Id="rId11" Type="http://schemas.openxmlformats.org/officeDocument/2006/relationships/image" Target="../media/image44.svg"/><Relationship Id="rId5" Type="http://schemas.openxmlformats.org/officeDocument/2006/relationships/image" Target="../media/image12.svg"/><Relationship Id="rId15" Type="http://schemas.openxmlformats.org/officeDocument/2006/relationships/image" Target="../media/image48.svg"/><Relationship Id="rId10" Type="http://schemas.openxmlformats.org/officeDocument/2006/relationships/image" Target="../media/image43.png"/><Relationship Id="rId4" Type="http://schemas.openxmlformats.org/officeDocument/2006/relationships/image" Target="../media/image11.png"/><Relationship Id="rId9" Type="http://schemas.openxmlformats.org/officeDocument/2006/relationships/image" Target="../media/image54.svg"/><Relationship Id="rId14" Type="http://schemas.openxmlformats.org/officeDocument/2006/relationships/image" Target="../media/image47.png"/></Relationships>
</file>

<file path=ppt/slides/_rels/slide13.xml.rels><?xml version="1.0" encoding="UTF-8" standalone="yes"?>
<Relationships xmlns="http://schemas.openxmlformats.org/package/2006/relationships"><Relationship Id="rId8" Type="http://schemas.openxmlformats.org/officeDocument/2006/relationships/image" Target="../media/image57.png"/><Relationship Id="rId13" Type="http://schemas.openxmlformats.org/officeDocument/2006/relationships/image" Target="../media/image46.svg"/><Relationship Id="rId18" Type="http://schemas.openxmlformats.org/officeDocument/2006/relationships/image" Target="../media/image8.png"/><Relationship Id="rId3" Type="http://schemas.openxmlformats.org/officeDocument/2006/relationships/image" Target="../media/image1.jpeg"/><Relationship Id="rId7" Type="http://schemas.openxmlformats.org/officeDocument/2006/relationships/image" Target="../media/image56.svg"/><Relationship Id="rId12" Type="http://schemas.openxmlformats.org/officeDocument/2006/relationships/image" Target="../media/image45.png"/><Relationship Id="rId17" Type="http://schemas.openxmlformats.org/officeDocument/2006/relationships/image" Target="../media/image50.svg"/><Relationship Id="rId2" Type="http://schemas.openxmlformats.org/officeDocument/2006/relationships/notesSlide" Target="../notesSlides/notesSlide13.xml"/><Relationship Id="rId16" Type="http://schemas.openxmlformats.org/officeDocument/2006/relationships/image" Target="../media/image49.png"/><Relationship Id="rId1" Type="http://schemas.openxmlformats.org/officeDocument/2006/relationships/slideLayout" Target="../slideLayouts/slideLayout7.xml"/><Relationship Id="rId6" Type="http://schemas.openxmlformats.org/officeDocument/2006/relationships/image" Target="../media/image55.png"/><Relationship Id="rId11" Type="http://schemas.openxmlformats.org/officeDocument/2006/relationships/image" Target="../media/image44.svg"/><Relationship Id="rId5" Type="http://schemas.openxmlformats.org/officeDocument/2006/relationships/image" Target="../media/image12.svg"/><Relationship Id="rId15" Type="http://schemas.openxmlformats.org/officeDocument/2006/relationships/image" Target="../media/image48.svg"/><Relationship Id="rId10" Type="http://schemas.openxmlformats.org/officeDocument/2006/relationships/image" Target="../media/image43.png"/><Relationship Id="rId4" Type="http://schemas.openxmlformats.org/officeDocument/2006/relationships/image" Target="../media/image11.png"/><Relationship Id="rId9" Type="http://schemas.openxmlformats.org/officeDocument/2006/relationships/image" Target="../media/image58.svg"/><Relationship Id="rId14" Type="http://schemas.openxmlformats.org/officeDocument/2006/relationships/image" Target="../media/image47.png"/></Relationships>
</file>

<file path=ppt/slides/_rels/slide14.xml.rels><?xml version="1.0" encoding="UTF-8" standalone="yes"?>
<Relationships xmlns="http://schemas.openxmlformats.org/package/2006/relationships"><Relationship Id="rId8" Type="http://schemas.openxmlformats.org/officeDocument/2006/relationships/image" Target="../media/image61.png"/><Relationship Id="rId13" Type="http://schemas.openxmlformats.org/officeDocument/2006/relationships/image" Target="../media/image46.svg"/><Relationship Id="rId18" Type="http://schemas.openxmlformats.org/officeDocument/2006/relationships/image" Target="../media/image8.png"/><Relationship Id="rId3" Type="http://schemas.openxmlformats.org/officeDocument/2006/relationships/image" Target="../media/image1.jpeg"/><Relationship Id="rId7" Type="http://schemas.openxmlformats.org/officeDocument/2006/relationships/image" Target="../media/image60.svg"/><Relationship Id="rId12" Type="http://schemas.openxmlformats.org/officeDocument/2006/relationships/image" Target="../media/image45.png"/><Relationship Id="rId17" Type="http://schemas.openxmlformats.org/officeDocument/2006/relationships/image" Target="../media/image50.svg"/><Relationship Id="rId2" Type="http://schemas.openxmlformats.org/officeDocument/2006/relationships/notesSlide" Target="../notesSlides/notesSlide14.xml"/><Relationship Id="rId16" Type="http://schemas.openxmlformats.org/officeDocument/2006/relationships/image" Target="../media/image49.png"/><Relationship Id="rId1" Type="http://schemas.openxmlformats.org/officeDocument/2006/relationships/slideLayout" Target="../slideLayouts/slideLayout7.xml"/><Relationship Id="rId6" Type="http://schemas.openxmlformats.org/officeDocument/2006/relationships/image" Target="../media/image59.png"/><Relationship Id="rId11" Type="http://schemas.openxmlformats.org/officeDocument/2006/relationships/image" Target="../media/image44.svg"/><Relationship Id="rId5" Type="http://schemas.openxmlformats.org/officeDocument/2006/relationships/image" Target="../media/image12.svg"/><Relationship Id="rId15" Type="http://schemas.openxmlformats.org/officeDocument/2006/relationships/image" Target="../media/image48.svg"/><Relationship Id="rId10" Type="http://schemas.openxmlformats.org/officeDocument/2006/relationships/image" Target="../media/image43.png"/><Relationship Id="rId4" Type="http://schemas.openxmlformats.org/officeDocument/2006/relationships/image" Target="../media/image11.png"/><Relationship Id="rId9" Type="http://schemas.openxmlformats.org/officeDocument/2006/relationships/image" Target="../media/image62.svg"/><Relationship Id="rId14" Type="http://schemas.openxmlformats.org/officeDocument/2006/relationships/image" Target="../media/image47.png"/></Relationships>
</file>

<file path=ppt/slides/_rels/slide15.xml.rels><?xml version="1.0" encoding="UTF-8" standalone="yes"?>
<Relationships xmlns="http://schemas.openxmlformats.org/package/2006/relationships"><Relationship Id="rId8" Type="http://schemas.openxmlformats.org/officeDocument/2006/relationships/image" Target="../media/image66.svg"/><Relationship Id="rId13" Type="http://schemas.openxmlformats.org/officeDocument/2006/relationships/image" Target="../media/image47.png"/><Relationship Id="rId3" Type="http://schemas.openxmlformats.org/officeDocument/2006/relationships/image" Target="../media/image11.png"/><Relationship Id="rId7" Type="http://schemas.openxmlformats.org/officeDocument/2006/relationships/image" Target="../media/image65.png"/><Relationship Id="rId12" Type="http://schemas.openxmlformats.org/officeDocument/2006/relationships/image" Target="../media/image46.svg"/><Relationship Id="rId17" Type="http://schemas.openxmlformats.org/officeDocument/2006/relationships/image" Target="../media/image8.png"/><Relationship Id="rId2" Type="http://schemas.openxmlformats.org/officeDocument/2006/relationships/notesSlide" Target="../notesSlides/notesSlide15.xml"/><Relationship Id="rId16" Type="http://schemas.openxmlformats.org/officeDocument/2006/relationships/image" Target="../media/image50.svg"/><Relationship Id="rId1" Type="http://schemas.openxmlformats.org/officeDocument/2006/relationships/slideLayout" Target="../slideLayouts/slideLayout7.xml"/><Relationship Id="rId6" Type="http://schemas.openxmlformats.org/officeDocument/2006/relationships/image" Target="../media/image64.svg"/><Relationship Id="rId11" Type="http://schemas.openxmlformats.org/officeDocument/2006/relationships/image" Target="../media/image45.png"/><Relationship Id="rId5" Type="http://schemas.openxmlformats.org/officeDocument/2006/relationships/image" Target="../media/image63.png"/><Relationship Id="rId15" Type="http://schemas.openxmlformats.org/officeDocument/2006/relationships/image" Target="../media/image49.png"/><Relationship Id="rId10" Type="http://schemas.openxmlformats.org/officeDocument/2006/relationships/image" Target="../media/image44.svg"/><Relationship Id="rId4" Type="http://schemas.openxmlformats.org/officeDocument/2006/relationships/image" Target="../media/image12.svg"/><Relationship Id="rId9" Type="http://schemas.openxmlformats.org/officeDocument/2006/relationships/image" Target="../media/image43.png"/><Relationship Id="rId14" Type="http://schemas.openxmlformats.org/officeDocument/2006/relationships/image" Target="../media/image48.svg"/></Relationships>
</file>

<file path=ppt/slides/_rels/slide1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_rels/slide17.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slides/_rels/slide18.xml.rels><?xml version="1.0" encoding="UTF-8" standalone="yes"?>
<Relationships xmlns="http://schemas.openxmlformats.org/package/2006/relationships"><Relationship Id="rId3" Type="http://schemas.openxmlformats.org/officeDocument/2006/relationships/image" Target="../media/image70.png"/><Relationship Id="rId7" Type="http://schemas.openxmlformats.org/officeDocument/2006/relationships/image" Target="../media/image73.sv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72.png"/><Relationship Id="rId5" Type="http://schemas.openxmlformats.org/officeDocument/2006/relationships/image" Target="../media/image8.png"/><Relationship Id="rId4" Type="http://schemas.openxmlformats.org/officeDocument/2006/relationships/image" Target="../media/image71.svg"/></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75.png"/><Relationship Id="rId5" Type="http://schemas.openxmlformats.org/officeDocument/2006/relationships/image" Target="../media/image74.jpeg"/><Relationship Id="rId4" Type="http://schemas.openxmlformats.org/officeDocument/2006/relationships/image" Target="../media/image12.svg"/></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10.svg"/><Relationship Id="rId4" Type="http://schemas.openxmlformats.org/officeDocument/2006/relationships/image" Target="../media/image9.png"/></Relationships>
</file>

<file path=ppt/slides/_rels/slide20.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slides/_rels/slide21.xml.rels><?xml version="1.0" encoding="UTF-8" standalone="yes"?>
<Relationships xmlns="http://schemas.openxmlformats.org/package/2006/relationships"><Relationship Id="rId8" Type="http://schemas.openxmlformats.org/officeDocument/2006/relationships/image" Target="../media/image79.png"/><Relationship Id="rId13" Type="http://schemas.openxmlformats.org/officeDocument/2006/relationships/image" Target="../media/image84.jpeg"/><Relationship Id="rId3" Type="http://schemas.openxmlformats.org/officeDocument/2006/relationships/image" Target="../media/image11.png"/><Relationship Id="rId7" Type="http://schemas.openxmlformats.org/officeDocument/2006/relationships/image" Target="../media/image78.png"/><Relationship Id="rId12" Type="http://schemas.openxmlformats.org/officeDocument/2006/relationships/image" Target="../media/image83.jpe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77.svg"/><Relationship Id="rId11" Type="http://schemas.openxmlformats.org/officeDocument/2006/relationships/image" Target="../media/image82.jpeg"/><Relationship Id="rId5" Type="http://schemas.openxmlformats.org/officeDocument/2006/relationships/image" Target="../media/image76.png"/><Relationship Id="rId10" Type="http://schemas.openxmlformats.org/officeDocument/2006/relationships/image" Target="../media/image81.png"/><Relationship Id="rId4" Type="http://schemas.openxmlformats.org/officeDocument/2006/relationships/image" Target="../media/image12.svg"/><Relationship Id="rId9" Type="http://schemas.openxmlformats.org/officeDocument/2006/relationships/image" Target="../media/image80.svg"/><Relationship Id="rId14" Type="http://schemas.openxmlformats.org/officeDocument/2006/relationships/image" Target="../media/image85.jpeg"/></Relationships>
</file>

<file path=ppt/slides/_rels/slide22.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slides/_rels/slide23.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image" Target="../media/image1.jpeg"/><Relationship Id="rId7" Type="http://schemas.openxmlformats.org/officeDocument/2006/relationships/image" Target="../media/image88.png"/><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87.svg"/><Relationship Id="rId4" Type="http://schemas.openxmlformats.org/officeDocument/2006/relationships/image" Target="../media/image86.png"/></Relationships>
</file>

<file path=ppt/slides/_rels/slide24.xml.rels><?xml version="1.0" encoding="UTF-8" standalone="yes"?>
<Relationships xmlns="http://schemas.openxmlformats.org/package/2006/relationships"><Relationship Id="rId3" Type="http://schemas.openxmlformats.org/officeDocument/2006/relationships/image" Target="../media/image91.svg"/><Relationship Id="rId7" Type="http://schemas.openxmlformats.org/officeDocument/2006/relationships/image" Target="../media/image8.png"/><Relationship Id="rId2" Type="http://schemas.openxmlformats.org/officeDocument/2006/relationships/image" Target="../media/image90.png"/><Relationship Id="rId1" Type="http://schemas.openxmlformats.org/officeDocument/2006/relationships/slideLayout" Target="../slideLayouts/slideLayout7.xml"/><Relationship Id="rId6" Type="http://schemas.openxmlformats.org/officeDocument/2006/relationships/image" Target="../media/image93.svg"/><Relationship Id="rId5" Type="http://schemas.openxmlformats.org/officeDocument/2006/relationships/image" Target="../media/image92.png"/><Relationship Id="rId4" Type="http://schemas.openxmlformats.org/officeDocument/2006/relationships/image" Target="../media/image78.png"/></Relationships>
</file>

<file path=ppt/slides/_rels/slide3.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slides/_rels/slide4.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jpeg"/><Relationship Id="rId7"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svg"/><Relationship Id="rId4" Type="http://schemas.openxmlformats.org/officeDocument/2006/relationships/image" Target="../media/image17.png"/></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png"/></Relationships>
</file>

<file path=ppt/slides/_rels/slide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image" Target="../media/image30.svg"/><Relationship Id="rId3" Type="http://schemas.openxmlformats.org/officeDocument/2006/relationships/image" Target="../media/image1.jpeg"/><Relationship Id="rId7" Type="http://schemas.openxmlformats.org/officeDocument/2006/relationships/image" Target="../media/image29.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7.svg"/><Relationship Id="rId4" Type="http://schemas.openxmlformats.org/officeDocument/2006/relationships/image" Target="../media/image26.png"/></Relationships>
</file>

<file path=ppt/slides/_rels/slide8.xml.rels><?xml version="1.0" encoding="UTF-8" standalone="yes"?>
<Relationships xmlns="http://schemas.openxmlformats.org/package/2006/relationships"><Relationship Id="rId8" Type="http://schemas.openxmlformats.org/officeDocument/2006/relationships/image" Target="../media/image35.svg"/><Relationship Id="rId3" Type="http://schemas.openxmlformats.org/officeDocument/2006/relationships/image" Target="../media/image1.jpeg"/><Relationship Id="rId7" Type="http://schemas.openxmlformats.org/officeDocument/2006/relationships/image" Target="../media/image34.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32.svg"/><Relationship Id="rId10" Type="http://schemas.openxmlformats.org/officeDocument/2006/relationships/image" Target="../media/image37.svg"/><Relationship Id="rId4" Type="http://schemas.openxmlformats.org/officeDocument/2006/relationships/image" Target="../media/image31.png"/><Relationship Id="rId9" Type="http://schemas.openxmlformats.org/officeDocument/2006/relationships/image" Target="../media/image36.png"/></Relationships>
</file>

<file path=ppt/slides/_rels/slide9.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l="2877" t="2898" r="2898" b="2877"/>
          <a:stretch>
            <a:fillRect/>
          </a:stretch>
        </p:blipFill>
        <p:spPr>
          <a:xfrm>
            <a:off x="0" y="0"/>
            <a:ext cx="18288000" cy="10287000"/>
          </a:xfrm>
          <a:prstGeom prst="rect">
            <a:avLst/>
          </a:prstGeom>
        </p:spPr>
      </p:pic>
      <p:grpSp>
        <p:nvGrpSpPr>
          <p:cNvPr id="3" name="Group 3"/>
          <p:cNvGrpSpPr/>
          <p:nvPr/>
        </p:nvGrpSpPr>
        <p:grpSpPr>
          <a:xfrm>
            <a:off x="9949830" y="3364538"/>
            <a:ext cx="3557923" cy="3557923"/>
            <a:chOff x="0" y="0"/>
            <a:chExt cx="812800" cy="812800"/>
          </a:xfrm>
        </p:grpSpPr>
        <p:sp>
          <p:nvSpPr>
            <p:cNvPr id="4" name="Freeform 4"/>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A42A4A"/>
            </a:solidFill>
          </p:spPr>
        </p:sp>
        <p:sp>
          <p:nvSpPr>
            <p:cNvPr id="5" name="TextBox 5"/>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14122991" y="-3312694"/>
            <a:ext cx="6166608" cy="6166608"/>
            <a:chOff x="0" y="0"/>
            <a:chExt cx="812800" cy="812800"/>
          </a:xfrm>
        </p:grpSpPr>
        <p:sp>
          <p:nvSpPr>
            <p:cNvPr id="7" name="Freeform 7"/>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A42A4A"/>
            </a:solidFill>
          </p:spPr>
        </p:sp>
        <p:sp>
          <p:nvSpPr>
            <p:cNvPr id="8" name="TextBox 8"/>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9" name="Group 9"/>
          <p:cNvGrpSpPr/>
          <p:nvPr/>
        </p:nvGrpSpPr>
        <p:grpSpPr>
          <a:xfrm>
            <a:off x="14929819" y="9021091"/>
            <a:ext cx="5371769" cy="5371769"/>
            <a:chOff x="0" y="0"/>
            <a:chExt cx="812800" cy="812800"/>
          </a:xfrm>
        </p:grpSpPr>
        <p:sp>
          <p:nvSpPr>
            <p:cNvPr id="10" name="Freeform 10"/>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A42A4A"/>
            </a:solidFill>
          </p:spPr>
        </p:sp>
        <p:sp>
          <p:nvSpPr>
            <p:cNvPr id="11" name="TextBox 11"/>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pic>
        <p:nvPicPr>
          <p:cNvPr id="12" name="Picture 12"/>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72190"/>
          <a:stretch>
            <a:fillRect/>
          </a:stretch>
        </p:blipFill>
        <p:spPr>
          <a:xfrm>
            <a:off x="0" y="1657559"/>
            <a:ext cx="4227497" cy="15201482"/>
          </a:xfrm>
          <a:prstGeom prst="rect">
            <a:avLst/>
          </a:prstGeom>
        </p:spPr>
      </p:pic>
      <p:pic>
        <p:nvPicPr>
          <p:cNvPr id="13" name="Picture 13"/>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1578904">
            <a:off x="6584042" y="1392404"/>
            <a:ext cx="14404600" cy="2461877"/>
          </a:xfrm>
          <a:prstGeom prst="rect">
            <a:avLst/>
          </a:prstGeom>
        </p:spPr>
      </p:pic>
      <p:pic>
        <p:nvPicPr>
          <p:cNvPr id="14" name="Picture 14"/>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rot="-6511212">
            <a:off x="-4711587" y="4086046"/>
            <a:ext cx="11335298" cy="3103038"/>
          </a:xfrm>
          <a:prstGeom prst="rect">
            <a:avLst/>
          </a:prstGeom>
        </p:spPr>
      </p:pic>
      <p:sp>
        <p:nvSpPr>
          <p:cNvPr id="15" name="TextBox 15"/>
          <p:cNvSpPr txBox="1"/>
          <p:nvPr/>
        </p:nvSpPr>
        <p:spPr>
          <a:xfrm>
            <a:off x="4780246" y="3804593"/>
            <a:ext cx="7820561" cy="2040655"/>
          </a:xfrm>
          <a:prstGeom prst="rect">
            <a:avLst/>
          </a:prstGeom>
        </p:spPr>
        <p:txBody>
          <a:bodyPr lIns="0" tIns="0" rIns="0" bIns="0" rtlCol="0" anchor="t">
            <a:spAutoFit/>
          </a:bodyPr>
          <a:lstStyle/>
          <a:p>
            <a:pPr algn="r">
              <a:lnSpc>
                <a:spcPts val="16672"/>
              </a:lnSpc>
            </a:pPr>
            <a:r>
              <a:rPr lang="en-US" sz="11909" dirty="0" err="1">
                <a:solidFill>
                  <a:srgbClr val="03989E"/>
                </a:solidFill>
                <a:latin typeface="Alata"/>
              </a:rPr>
              <a:t>HeartShare</a:t>
            </a:r>
            <a:endParaRPr lang="en-US" sz="11909" dirty="0">
              <a:solidFill>
                <a:srgbClr val="03989E"/>
              </a:solidFill>
              <a:latin typeface="Alata"/>
            </a:endParaRPr>
          </a:p>
        </p:txBody>
      </p:sp>
      <p:pic>
        <p:nvPicPr>
          <p:cNvPr id="16" name="Picture 16"/>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rot="10645292">
            <a:off x="10268224" y="3715715"/>
            <a:ext cx="2319475" cy="634956"/>
          </a:xfrm>
          <a:prstGeom prst="rect">
            <a:avLst/>
          </a:prstGeom>
        </p:spPr>
      </p:pic>
      <p:pic>
        <p:nvPicPr>
          <p:cNvPr id="17" name="Picture 17"/>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rot="-310787">
            <a:off x="10956646" y="6206776"/>
            <a:ext cx="2239093" cy="612952"/>
          </a:xfrm>
          <a:prstGeom prst="rect">
            <a:avLst/>
          </a:prstGeom>
        </p:spPr>
      </p:pic>
      <p:pic>
        <p:nvPicPr>
          <p:cNvPr id="18" name="Picture 18"/>
          <p:cNvPicPr>
            <a:picLocks noChangeAspect="1"/>
          </p:cNvPicPr>
          <p:nvPr/>
        </p:nvPicPr>
        <p:blipFill>
          <a:blip r:embed="rId10"/>
          <a:srcRect/>
          <a:stretch>
            <a:fillRect/>
          </a:stretch>
        </p:blipFill>
        <p:spPr>
          <a:xfrm>
            <a:off x="1028700" y="503106"/>
            <a:ext cx="1155830" cy="1154453"/>
          </a:xfrm>
          <a:prstGeom prst="rect">
            <a:avLst/>
          </a:prstGeom>
        </p:spPr>
      </p:pic>
      <p:sp>
        <p:nvSpPr>
          <p:cNvPr id="19" name="TextBox 19"/>
          <p:cNvSpPr txBox="1"/>
          <p:nvPr/>
        </p:nvSpPr>
        <p:spPr>
          <a:xfrm>
            <a:off x="8690527" y="3804593"/>
            <a:ext cx="4050771" cy="2037439"/>
          </a:xfrm>
          <a:prstGeom prst="rect">
            <a:avLst/>
          </a:prstGeom>
        </p:spPr>
        <p:txBody>
          <a:bodyPr lIns="0" tIns="0" rIns="0" bIns="0" rtlCol="0" anchor="t">
            <a:spAutoFit/>
          </a:bodyPr>
          <a:lstStyle/>
          <a:p>
            <a:pPr>
              <a:lnSpc>
                <a:spcPts val="16672"/>
              </a:lnSpc>
            </a:pPr>
            <a:r>
              <a:rPr lang="en-US" sz="11909">
                <a:solidFill>
                  <a:srgbClr val="FFFFFF"/>
                </a:solidFill>
                <a:latin typeface="Alata"/>
              </a:rPr>
              <a:t>Share</a:t>
            </a:r>
          </a:p>
        </p:txBody>
      </p:sp>
      <p:sp>
        <p:nvSpPr>
          <p:cNvPr id="20" name="TextBox 20"/>
          <p:cNvSpPr txBox="1"/>
          <p:nvPr/>
        </p:nvSpPr>
        <p:spPr>
          <a:xfrm>
            <a:off x="7459124" y="8893308"/>
            <a:ext cx="4239068" cy="691884"/>
          </a:xfrm>
          <a:prstGeom prst="rect">
            <a:avLst/>
          </a:prstGeom>
        </p:spPr>
        <p:txBody>
          <a:bodyPr lIns="0" tIns="0" rIns="0" bIns="0" rtlCol="0" anchor="t">
            <a:spAutoFit/>
          </a:bodyPr>
          <a:lstStyle/>
          <a:p>
            <a:pPr algn="ctr">
              <a:lnSpc>
                <a:spcPts val="2814"/>
              </a:lnSpc>
            </a:pPr>
            <a:r>
              <a:rPr lang="en-US" sz="2010">
                <a:solidFill>
                  <a:srgbClr val="000000"/>
                </a:solidFill>
                <a:latin typeface="Alata"/>
              </a:rPr>
              <a:t>Supervisé par : </a:t>
            </a:r>
          </a:p>
          <a:p>
            <a:pPr algn="ctr">
              <a:lnSpc>
                <a:spcPts val="2814"/>
              </a:lnSpc>
            </a:pPr>
            <a:r>
              <a:rPr lang="en-US" sz="2010">
                <a:solidFill>
                  <a:srgbClr val="000000"/>
                </a:solidFill>
                <a:latin typeface="Alata"/>
              </a:rPr>
              <a:t>Mme. Nedra Amara</a:t>
            </a:r>
          </a:p>
        </p:txBody>
      </p:sp>
      <p:sp>
        <p:nvSpPr>
          <p:cNvPr id="21" name="TextBox 21"/>
          <p:cNvSpPr txBox="1"/>
          <p:nvPr/>
        </p:nvSpPr>
        <p:spPr>
          <a:xfrm>
            <a:off x="7459124" y="7560487"/>
            <a:ext cx="4239068" cy="691884"/>
          </a:xfrm>
          <a:prstGeom prst="rect">
            <a:avLst/>
          </a:prstGeom>
        </p:spPr>
        <p:txBody>
          <a:bodyPr lIns="0" tIns="0" rIns="0" bIns="0" rtlCol="0" anchor="t">
            <a:spAutoFit/>
          </a:bodyPr>
          <a:lstStyle/>
          <a:p>
            <a:pPr algn="ctr">
              <a:lnSpc>
                <a:spcPts val="2814"/>
              </a:lnSpc>
            </a:pPr>
            <a:r>
              <a:rPr lang="en-US" sz="2010">
                <a:solidFill>
                  <a:srgbClr val="000000"/>
                </a:solidFill>
                <a:latin typeface="Alata"/>
              </a:rPr>
              <a:t>Réaliser par :</a:t>
            </a:r>
          </a:p>
          <a:p>
            <a:pPr algn="ctr">
              <a:lnSpc>
                <a:spcPts val="2814"/>
              </a:lnSpc>
            </a:pPr>
            <a:r>
              <a:rPr lang="en-US" sz="2010">
                <a:solidFill>
                  <a:srgbClr val="000000"/>
                </a:solidFill>
                <a:latin typeface="Alata"/>
              </a:rPr>
              <a:t> CREWATIVE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barn(inVertical)">
                                      <p:cBhvr>
                                        <p:cTn id="7"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EFEFE"/>
        </a:solidFill>
        <a:effectLst/>
      </p:bgPr>
    </p:bg>
    <p:spTree>
      <p:nvGrpSpPr>
        <p:cNvPr id="1" name=""/>
        <p:cNvGrpSpPr/>
        <p:nvPr/>
      </p:nvGrpSpPr>
      <p:grpSpPr>
        <a:xfrm>
          <a:off x="0" y="0"/>
          <a:ext cx="0" cy="0"/>
          <a:chOff x="0" y="0"/>
          <a:chExt cx="0" cy="0"/>
        </a:xfrm>
      </p:grpSpPr>
      <p:grpSp>
        <p:nvGrpSpPr>
          <p:cNvPr id="2" name="Group 2"/>
          <p:cNvGrpSpPr/>
          <p:nvPr/>
        </p:nvGrpSpPr>
        <p:grpSpPr>
          <a:xfrm>
            <a:off x="0" y="-1353671"/>
            <a:ext cx="18288000" cy="3892763"/>
            <a:chOff x="0" y="0"/>
            <a:chExt cx="4816593" cy="1025255"/>
          </a:xfrm>
        </p:grpSpPr>
        <p:sp>
          <p:nvSpPr>
            <p:cNvPr id="3" name="Freeform 3"/>
            <p:cNvSpPr/>
            <p:nvPr/>
          </p:nvSpPr>
          <p:spPr>
            <a:xfrm>
              <a:off x="0" y="0"/>
              <a:ext cx="4816592" cy="1025255"/>
            </a:xfrm>
            <a:custGeom>
              <a:avLst/>
              <a:gdLst/>
              <a:ahLst/>
              <a:cxnLst/>
              <a:rect l="l" t="t" r="r" b="b"/>
              <a:pathLst>
                <a:path w="4816592" h="1025255">
                  <a:moveTo>
                    <a:pt x="42333" y="0"/>
                  </a:moveTo>
                  <a:lnTo>
                    <a:pt x="4774259" y="0"/>
                  </a:lnTo>
                  <a:cubicBezTo>
                    <a:pt x="4785487" y="0"/>
                    <a:pt x="4796254" y="4460"/>
                    <a:pt x="4804193" y="12399"/>
                  </a:cubicBezTo>
                  <a:cubicBezTo>
                    <a:pt x="4812132" y="20338"/>
                    <a:pt x="4816592" y="31106"/>
                    <a:pt x="4816592" y="42333"/>
                  </a:cubicBezTo>
                  <a:lnTo>
                    <a:pt x="4816592" y="982921"/>
                  </a:lnTo>
                  <a:cubicBezTo>
                    <a:pt x="4816592" y="994149"/>
                    <a:pt x="4812132" y="1004916"/>
                    <a:pt x="4804193" y="1012855"/>
                  </a:cubicBezTo>
                  <a:cubicBezTo>
                    <a:pt x="4796254" y="1020794"/>
                    <a:pt x="4785487" y="1025255"/>
                    <a:pt x="4774259" y="1025255"/>
                  </a:cubicBezTo>
                  <a:lnTo>
                    <a:pt x="42333" y="1025255"/>
                  </a:lnTo>
                  <a:cubicBezTo>
                    <a:pt x="31106" y="1025255"/>
                    <a:pt x="20338" y="1020794"/>
                    <a:pt x="12399" y="1012855"/>
                  </a:cubicBezTo>
                  <a:cubicBezTo>
                    <a:pt x="4460" y="1004916"/>
                    <a:pt x="0" y="994149"/>
                    <a:pt x="0" y="982921"/>
                  </a:cubicBezTo>
                  <a:lnTo>
                    <a:pt x="0" y="42333"/>
                  </a:lnTo>
                  <a:cubicBezTo>
                    <a:pt x="0" y="31106"/>
                    <a:pt x="4460" y="20338"/>
                    <a:pt x="12399" y="12399"/>
                  </a:cubicBezTo>
                  <a:cubicBezTo>
                    <a:pt x="20338" y="4460"/>
                    <a:pt x="31106" y="0"/>
                    <a:pt x="42333" y="0"/>
                  </a:cubicBezTo>
                  <a:close/>
                </a:path>
              </a:pathLst>
            </a:custGeom>
            <a:solidFill>
              <a:srgbClr val="A42A4A"/>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pic>
        <p:nvPicPr>
          <p:cNvPr id="5" name="Picture 5"/>
          <p:cNvPicPr>
            <a:picLocks noChangeAspect="1"/>
          </p:cNvPicPr>
          <p:nvPr/>
        </p:nvPicPr>
        <p:blipFill>
          <a:blip r:embed="rId3"/>
          <a:srcRect/>
          <a:stretch>
            <a:fillRect/>
          </a:stretch>
        </p:blipFill>
        <p:spPr>
          <a:xfrm>
            <a:off x="5257800" y="4762500"/>
            <a:ext cx="8616928" cy="4545499"/>
          </a:xfrm>
          <a:prstGeom prst="rect">
            <a:avLst/>
          </a:prstGeom>
        </p:spPr>
      </p:pic>
      <p:sp>
        <p:nvSpPr>
          <p:cNvPr id="10" name="TextBox 10"/>
          <p:cNvSpPr txBox="1"/>
          <p:nvPr/>
        </p:nvSpPr>
        <p:spPr>
          <a:xfrm>
            <a:off x="2383571" y="1332376"/>
            <a:ext cx="7004775" cy="696074"/>
          </a:xfrm>
          <a:prstGeom prst="rect">
            <a:avLst/>
          </a:prstGeom>
        </p:spPr>
        <p:txBody>
          <a:bodyPr lIns="0" tIns="0" rIns="0" bIns="0" rtlCol="0" anchor="t">
            <a:spAutoFit/>
          </a:bodyPr>
          <a:lstStyle/>
          <a:p>
            <a:pPr marL="884222" lvl="1" indent="-442111">
              <a:lnSpc>
                <a:spcPts val="5733"/>
              </a:lnSpc>
              <a:buFont typeface="Arial"/>
              <a:buChar char="•"/>
            </a:pPr>
            <a:r>
              <a:rPr lang="en-US" sz="4095" dirty="0">
                <a:solidFill>
                  <a:srgbClr val="FFFFFF"/>
                </a:solidFill>
                <a:latin typeface="Alata"/>
              </a:rPr>
              <a:t>Les </a:t>
            </a:r>
            <a:r>
              <a:rPr lang="en-US" sz="4095" dirty="0" err="1">
                <a:solidFill>
                  <a:srgbClr val="FFFFFF"/>
                </a:solidFill>
                <a:latin typeface="Alata"/>
              </a:rPr>
              <a:t>besoins</a:t>
            </a:r>
            <a:r>
              <a:rPr lang="en-US" sz="4095" dirty="0">
                <a:solidFill>
                  <a:srgbClr val="FFFFFF"/>
                </a:solidFill>
                <a:latin typeface="Alata"/>
              </a:rPr>
              <a:t> </a:t>
            </a:r>
            <a:r>
              <a:rPr lang="en-US" sz="4095" dirty="0" err="1">
                <a:solidFill>
                  <a:srgbClr val="FFFFFF"/>
                </a:solidFill>
                <a:latin typeface="Alata"/>
              </a:rPr>
              <a:t>fonctionels</a:t>
            </a:r>
            <a:r>
              <a:rPr lang="en-US" sz="4095" dirty="0">
                <a:solidFill>
                  <a:srgbClr val="FFFFFF"/>
                </a:solidFill>
                <a:latin typeface="Alata"/>
              </a:rPr>
              <a:t> :</a:t>
            </a:r>
          </a:p>
        </p:txBody>
      </p:sp>
      <p:sp>
        <p:nvSpPr>
          <p:cNvPr id="11" name="TextBox 11"/>
          <p:cNvSpPr txBox="1"/>
          <p:nvPr/>
        </p:nvSpPr>
        <p:spPr>
          <a:xfrm>
            <a:off x="1154824" y="171692"/>
            <a:ext cx="10842427" cy="1028700"/>
          </a:xfrm>
          <a:prstGeom prst="rect">
            <a:avLst/>
          </a:prstGeom>
        </p:spPr>
        <p:txBody>
          <a:bodyPr lIns="0" tIns="0" rIns="0" bIns="0" rtlCol="0" anchor="t">
            <a:spAutoFit/>
          </a:bodyPr>
          <a:lstStyle/>
          <a:p>
            <a:pPr algn="ctr">
              <a:lnSpc>
                <a:spcPts val="8400"/>
              </a:lnSpc>
              <a:spcBef>
                <a:spcPct val="0"/>
              </a:spcBef>
            </a:pPr>
            <a:r>
              <a:rPr lang="en-US" sz="6000" dirty="0">
                <a:solidFill>
                  <a:srgbClr val="03989E"/>
                </a:solidFill>
                <a:latin typeface="Open Sans Light Bold"/>
              </a:rPr>
              <a:t>2. Expression des </a:t>
            </a:r>
            <a:r>
              <a:rPr lang="en-US" sz="6000" dirty="0" err="1">
                <a:solidFill>
                  <a:srgbClr val="03989E"/>
                </a:solidFill>
                <a:latin typeface="Open Sans Light Bold"/>
              </a:rPr>
              <a:t>besoins</a:t>
            </a:r>
            <a:r>
              <a:rPr lang="en-US" sz="6000" dirty="0">
                <a:solidFill>
                  <a:srgbClr val="03989E"/>
                </a:solidFill>
                <a:latin typeface="Open Sans Light Bold"/>
              </a:rPr>
              <a:t> : </a:t>
            </a:r>
          </a:p>
        </p:txBody>
      </p:sp>
      <p:grpSp>
        <p:nvGrpSpPr>
          <p:cNvPr id="6" name="Groupe 5">
            <a:extLst>
              <a:ext uri="{FF2B5EF4-FFF2-40B4-BE49-F238E27FC236}">
                <a16:creationId xmlns:a16="http://schemas.microsoft.com/office/drawing/2014/main" id="{1BC45966-A77B-5739-1759-1B04577EDAFD}"/>
              </a:ext>
            </a:extLst>
          </p:cNvPr>
          <p:cNvGrpSpPr/>
          <p:nvPr/>
        </p:nvGrpSpPr>
        <p:grpSpPr>
          <a:xfrm>
            <a:off x="-152400" y="3519002"/>
            <a:ext cx="4332766" cy="969701"/>
            <a:chOff x="-152400" y="3519002"/>
            <a:chExt cx="4332766" cy="969701"/>
          </a:xfrm>
        </p:grpSpPr>
        <p:sp>
          <p:nvSpPr>
            <p:cNvPr id="12" name="Flèche : pentagone 11">
              <a:extLst>
                <a:ext uri="{FF2B5EF4-FFF2-40B4-BE49-F238E27FC236}">
                  <a16:creationId xmlns:a16="http://schemas.microsoft.com/office/drawing/2014/main" id="{41B58105-234B-73DD-7DFE-FDDA824776CF}"/>
                </a:ext>
              </a:extLst>
            </p:cNvPr>
            <p:cNvSpPr/>
            <p:nvPr/>
          </p:nvSpPr>
          <p:spPr>
            <a:xfrm>
              <a:off x="0" y="3519002"/>
              <a:ext cx="4180366" cy="969701"/>
            </a:xfrm>
            <a:prstGeom prst="homePlate">
              <a:avLst/>
            </a:prstGeom>
            <a:solidFill>
              <a:srgbClr val="A42A4A"/>
            </a:solidFill>
          </p:spPr>
          <p:txBody>
            <a:bodyPr rtlCol="0" anchor="ctr"/>
            <a:lstStyle/>
            <a:p>
              <a:pPr algn="ctr"/>
              <a:endParaRPr lang="fr-FR">
                <a:solidFill>
                  <a:schemeClr val="tx1"/>
                </a:solidFill>
              </a:endParaRPr>
            </a:p>
          </p:txBody>
        </p:sp>
        <p:sp>
          <p:nvSpPr>
            <p:cNvPr id="9" name="TextBox 9"/>
            <p:cNvSpPr txBox="1"/>
            <p:nvPr/>
          </p:nvSpPr>
          <p:spPr>
            <a:xfrm>
              <a:off x="-152400" y="3659365"/>
              <a:ext cx="4332766" cy="688974"/>
            </a:xfrm>
            <a:prstGeom prst="rect">
              <a:avLst/>
            </a:prstGeom>
          </p:spPr>
          <p:txBody>
            <a:bodyPr lIns="0" tIns="0" rIns="0" bIns="0" rtlCol="0" anchor="t">
              <a:spAutoFit/>
            </a:bodyPr>
            <a:lstStyle/>
            <a:p>
              <a:pPr marL="863606" lvl="1" indent="-431803">
                <a:lnSpc>
                  <a:spcPts val="5600"/>
                </a:lnSpc>
                <a:buFont typeface="Arial"/>
                <a:buChar char="•"/>
              </a:pPr>
              <a:r>
                <a:rPr lang="en-US" sz="4000" dirty="0">
                  <a:solidFill>
                    <a:srgbClr val="FFFFFF"/>
                  </a:solidFill>
                  <a:latin typeface="Alata"/>
                </a:rPr>
                <a:t>Les CRUD(s) :</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arn(inVertical)">
                                      <p:cBhvr>
                                        <p:cTn id="7" dur="10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barn(inVertical)">
                                      <p:cBhvr>
                                        <p:cTn id="12" dur="10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1000"/>
                                        <p:tgtEl>
                                          <p:spTgt spid="5"/>
                                        </p:tgtEl>
                                      </p:cBhvr>
                                    </p:animEffect>
                                    <p:anim calcmode="lin" valueType="num">
                                      <p:cBhvr>
                                        <p:cTn id="23" dur="1000" fill="hold"/>
                                        <p:tgtEl>
                                          <p:spTgt spid="5"/>
                                        </p:tgtEl>
                                        <p:attrNameLst>
                                          <p:attrName>ppt_x</p:attrName>
                                        </p:attrNameLst>
                                      </p:cBhvr>
                                      <p:tavLst>
                                        <p:tav tm="0">
                                          <p:val>
                                            <p:strVal val="#ppt_x"/>
                                          </p:val>
                                        </p:tav>
                                        <p:tav tm="100000">
                                          <p:val>
                                            <p:strVal val="#ppt_x"/>
                                          </p:val>
                                        </p:tav>
                                      </p:tavLst>
                                    </p:anim>
                                    <p:anim calcmode="lin" valueType="num">
                                      <p:cBhvr>
                                        <p:cTn id="2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l="2877" t="2898" r="2898" b="2877"/>
          <a:stretch>
            <a:fillRect/>
          </a:stretch>
        </p:blipFill>
        <p:spPr>
          <a:xfrm>
            <a:off x="0" y="0"/>
            <a:ext cx="18288000" cy="10287000"/>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8506581" flipH="1">
            <a:off x="9210075" y="1025960"/>
            <a:ext cx="13402611" cy="2395717"/>
          </a:xfrm>
          <a:prstGeom prst="rect">
            <a:avLst/>
          </a:prstGeom>
        </p:spPr>
      </p:pic>
      <p:grpSp>
        <p:nvGrpSpPr>
          <p:cNvPr id="4" name="Group 4"/>
          <p:cNvGrpSpPr/>
          <p:nvPr/>
        </p:nvGrpSpPr>
        <p:grpSpPr>
          <a:xfrm>
            <a:off x="2862840" y="-2118442"/>
            <a:ext cx="13200491" cy="12820615"/>
            <a:chOff x="0" y="0"/>
            <a:chExt cx="836883" cy="812800"/>
          </a:xfrm>
        </p:grpSpPr>
        <p:sp>
          <p:nvSpPr>
            <p:cNvPr id="5" name="Freeform 5"/>
            <p:cNvSpPr/>
            <p:nvPr/>
          </p:nvSpPr>
          <p:spPr>
            <a:xfrm>
              <a:off x="13855" y="0"/>
              <a:ext cx="809173" cy="812800"/>
            </a:xfrm>
            <a:custGeom>
              <a:avLst/>
              <a:gdLst/>
              <a:ahLst/>
              <a:cxnLst/>
              <a:rect l="l" t="t" r="r" b="b"/>
              <a:pathLst>
                <a:path w="809173" h="812800">
                  <a:moveTo>
                    <a:pt x="404587" y="0"/>
                  </a:moveTo>
                  <a:cubicBezTo>
                    <a:pt x="628326" y="1001"/>
                    <a:pt x="809173" y="182659"/>
                    <a:pt x="809173" y="406400"/>
                  </a:cubicBezTo>
                  <a:cubicBezTo>
                    <a:pt x="809173" y="630141"/>
                    <a:pt x="628326" y="811799"/>
                    <a:pt x="404587" y="812800"/>
                  </a:cubicBezTo>
                  <a:cubicBezTo>
                    <a:pt x="180848" y="811799"/>
                    <a:pt x="0" y="630141"/>
                    <a:pt x="0" y="406400"/>
                  </a:cubicBezTo>
                  <a:cubicBezTo>
                    <a:pt x="0" y="182659"/>
                    <a:pt x="180848" y="1001"/>
                    <a:pt x="404587" y="0"/>
                  </a:cubicBezTo>
                  <a:close/>
                </a:path>
              </a:pathLst>
            </a:custGeom>
            <a:solidFill>
              <a:srgbClr val="A42A4A"/>
            </a:solidFill>
          </p:spPr>
        </p:sp>
        <p:sp>
          <p:nvSpPr>
            <p:cNvPr id="6" name="TextBox 6"/>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pic>
        <p:nvPicPr>
          <p:cNvPr id="10" name="Picture 10"/>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8506581" flipH="1">
            <a:off x="-4398377" y="8060442"/>
            <a:ext cx="13402611" cy="2395717"/>
          </a:xfrm>
          <a:prstGeom prst="rect">
            <a:avLst/>
          </a:prstGeom>
        </p:spPr>
      </p:pic>
      <p:sp>
        <p:nvSpPr>
          <p:cNvPr id="20" name="TextBox 20"/>
          <p:cNvSpPr txBox="1"/>
          <p:nvPr/>
        </p:nvSpPr>
        <p:spPr>
          <a:xfrm>
            <a:off x="5451824" y="1232444"/>
            <a:ext cx="8886587" cy="863600"/>
          </a:xfrm>
          <a:prstGeom prst="rect">
            <a:avLst/>
          </a:prstGeom>
        </p:spPr>
        <p:txBody>
          <a:bodyPr lIns="0" tIns="0" rIns="0" bIns="0" rtlCol="0" anchor="t">
            <a:spAutoFit/>
          </a:bodyPr>
          <a:lstStyle/>
          <a:p>
            <a:pPr algn="ctr">
              <a:lnSpc>
                <a:spcPts val="7000"/>
              </a:lnSpc>
            </a:pPr>
            <a:r>
              <a:rPr lang="en-US" sz="5000" dirty="0">
                <a:solidFill>
                  <a:srgbClr val="FFFFFF"/>
                </a:solidFill>
                <a:latin typeface="Alata"/>
              </a:rPr>
              <a:t>La gestion des </a:t>
            </a:r>
            <a:r>
              <a:rPr lang="en-US" sz="5000" dirty="0" err="1">
                <a:solidFill>
                  <a:srgbClr val="FFFFFF"/>
                </a:solidFill>
                <a:latin typeface="Alata"/>
              </a:rPr>
              <a:t>donataires</a:t>
            </a:r>
            <a:r>
              <a:rPr lang="en-US" sz="5000" dirty="0">
                <a:solidFill>
                  <a:srgbClr val="FFFFFF"/>
                </a:solidFill>
                <a:latin typeface="Alata"/>
              </a:rPr>
              <a:t> :</a:t>
            </a:r>
          </a:p>
        </p:txBody>
      </p:sp>
      <p:grpSp>
        <p:nvGrpSpPr>
          <p:cNvPr id="7" name="Groupe 6">
            <a:extLst>
              <a:ext uri="{FF2B5EF4-FFF2-40B4-BE49-F238E27FC236}">
                <a16:creationId xmlns:a16="http://schemas.microsoft.com/office/drawing/2014/main" id="{7ED8E068-2271-FE07-916A-96979DCBA746}"/>
              </a:ext>
            </a:extLst>
          </p:cNvPr>
          <p:cNvGrpSpPr/>
          <p:nvPr/>
        </p:nvGrpSpPr>
        <p:grpSpPr>
          <a:xfrm>
            <a:off x="5102815" y="2734219"/>
            <a:ext cx="9770975" cy="7047927"/>
            <a:chOff x="5102815" y="2734219"/>
            <a:chExt cx="9770975" cy="7047927"/>
          </a:xfrm>
        </p:grpSpPr>
        <p:pic>
          <p:nvPicPr>
            <p:cNvPr id="11" name="Picture 11"/>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8151003" y="8052345"/>
              <a:ext cx="890948" cy="1251332"/>
            </a:xfrm>
            <a:prstGeom prst="rect">
              <a:avLst/>
            </a:prstGeom>
          </p:spPr>
        </p:pic>
        <p:pic>
          <p:nvPicPr>
            <p:cNvPr id="12" name="Picture 12"/>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1137018" y="8197466"/>
              <a:ext cx="998146" cy="903775"/>
            </a:xfrm>
            <a:prstGeom prst="rect">
              <a:avLst/>
            </a:prstGeom>
          </p:spPr>
        </p:pic>
        <p:pic>
          <p:nvPicPr>
            <p:cNvPr id="13" name="Picture 13"/>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9895117" y="8542042"/>
              <a:ext cx="531999" cy="531999"/>
            </a:xfrm>
            <a:prstGeom prst="rect">
              <a:avLst/>
            </a:prstGeom>
          </p:spPr>
        </p:pic>
        <p:pic>
          <p:nvPicPr>
            <p:cNvPr id="15" name="Picture 15"/>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5936967" y="5698535"/>
              <a:ext cx="1248423" cy="1248423"/>
            </a:xfrm>
            <a:prstGeom prst="rect">
              <a:avLst/>
            </a:prstGeom>
          </p:spPr>
        </p:pic>
        <p:pic>
          <p:nvPicPr>
            <p:cNvPr id="16" name="Picture 16"/>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a:fillRect/>
            </a:stretch>
          </p:blipFill>
          <p:spPr>
            <a:xfrm>
              <a:off x="9244153" y="5568283"/>
              <a:ext cx="1182963" cy="1182963"/>
            </a:xfrm>
            <a:prstGeom prst="rect">
              <a:avLst/>
            </a:prstGeom>
          </p:spPr>
        </p:pic>
        <p:pic>
          <p:nvPicPr>
            <p:cNvPr id="17" name="Picture 17"/>
            <p:cNvPicPr>
              <a:picLocks noChangeAspect="1"/>
            </p:cNvPicPr>
            <p:nvPr/>
          </p:nvPicPr>
          <p:blipFill>
            <a:blip r:embed="rId16" cstate="print">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a:fillRect/>
            </a:stretch>
          </p:blipFill>
          <p:spPr>
            <a:xfrm>
              <a:off x="12739126" y="5568283"/>
              <a:ext cx="1156350" cy="1260483"/>
            </a:xfrm>
            <a:prstGeom prst="rect">
              <a:avLst/>
            </a:prstGeom>
          </p:spPr>
        </p:pic>
        <p:pic>
          <p:nvPicPr>
            <p:cNvPr id="18" name="Picture 18"/>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7771672" y="6016015"/>
              <a:ext cx="531999" cy="531999"/>
            </a:xfrm>
            <a:prstGeom prst="rect">
              <a:avLst/>
            </a:prstGeom>
          </p:spPr>
        </p:pic>
        <p:pic>
          <p:nvPicPr>
            <p:cNvPr id="19" name="Picture 19"/>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11370091" y="6016015"/>
              <a:ext cx="531999" cy="531999"/>
            </a:xfrm>
            <a:prstGeom prst="rect">
              <a:avLst/>
            </a:prstGeom>
          </p:spPr>
        </p:pic>
        <p:sp>
          <p:nvSpPr>
            <p:cNvPr id="21" name="TextBox 21"/>
            <p:cNvSpPr txBox="1"/>
            <p:nvPr/>
          </p:nvSpPr>
          <p:spPr>
            <a:xfrm>
              <a:off x="5102815" y="2734219"/>
              <a:ext cx="9770975" cy="2267918"/>
            </a:xfrm>
            <a:prstGeom prst="rect">
              <a:avLst/>
            </a:prstGeom>
          </p:spPr>
          <p:txBody>
            <a:bodyPr lIns="0" tIns="0" rIns="0" bIns="0" rtlCol="0" anchor="t">
              <a:spAutoFit/>
            </a:bodyPr>
            <a:lstStyle/>
            <a:p>
              <a:pPr marL="558513" lvl="1" indent="-279257" algn="just">
                <a:lnSpc>
                  <a:spcPts val="3621"/>
                </a:lnSpc>
                <a:buFont typeface="Arial"/>
                <a:buChar char="•"/>
              </a:pPr>
              <a:r>
                <a:rPr lang="en-US" sz="2586" dirty="0" err="1">
                  <a:solidFill>
                    <a:srgbClr val="FFFFFF"/>
                  </a:solidFill>
                  <a:latin typeface="Alata"/>
                </a:rPr>
                <a:t>Gérer</a:t>
              </a:r>
              <a:r>
                <a:rPr lang="en-US" sz="2586" dirty="0">
                  <a:solidFill>
                    <a:srgbClr val="FFFFFF"/>
                  </a:solidFill>
                  <a:latin typeface="Alata"/>
                </a:rPr>
                <a:t> les </a:t>
              </a:r>
              <a:r>
                <a:rPr lang="en-US" sz="2586" dirty="0" err="1">
                  <a:solidFill>
                    <a:srgbClr val="FFFFFF"/>
                  </a:solidFill>
                  <a:latin typeface="Alata"/>
                </a:rPr>
                <a:t>destinataires</a:t>
              </a:r>
              <a:r>
                <a:rPr lang="en-US" sz="2586" dirty="0">
                  <a:solidFill>
                    <a:srgbClr val="FFFFFF"/>
                  </a:solidFill>
                  <a:latin typeface="Alata"/>
                </a:rPr>
                <a:t> des dons</a:t>
              </a:r>
            </a:p>
            <a:p>
              <a:pPr marL="558513" lvl="1" indent="-279257" algn="just">
                <a:lnSpc>
                  <a:spcPts val="3621"/>
                </a:lnSpc>
                <a:buFont typeface="Arial"/>
                <a:buChar char="•"/>
              </a:pPr>
              <a:r>
                <a:rPr lang="en-US" sz="2586" dirty="0">
                  <a:solidFill>
                    <a:srgbClr val="FFFFFF"/>
                  </a:solidFill>
                  <a:latin typeface="Alata"/>
                </a:rPr>
                <a:t>La </a:t>
              </a:r>
              <a:r>
                <a:rPr lang="en-US" sz="2586" dirty="0" err="1">
                  <a:solidFill>
                    <a:srgbClr val="FFFFFF"/>
                  </a:solidFill>
                  <a:latin typeface="Alata"/>
                </a:rPr>
                <a:t>création</a:t>
              </a:r>
              <a:r>
                <a:rPr lang="en-US" sz="2586" dirty="0">
                  <a:solidFill>
                    <a:srgbClr val="FFFFFF"/>
                  </a:solidFill>
                  <a:latin typeface="Alata"/>
                </a:rPr>
                <a:t> et la maintenance </a:t>
              </a:r>
              <a:r>
                <a:rPr lang="en-US" sz="2586" dirty="0" err="1">
                  <a:solidFill>
                    <a:srgbClr val="FFFFFF"/>
                  </a:solidFill>
                  <a:latin typeface="Alata"/>
                </a:rPr>
                <a:t>d'une</a:t>
              </a:r>
              <a:r>
                <a:rPr lang="en-US" sz="2586" dirty="0">
                  <a:solidFill>
                    <a:srgbClr val="FFFFFF"/>
                  </a:solidFill>
                  <a:latin typeface="Alata"/>
                </a:rPr>
                <a:t> base de </a:t>
              </a:r>
              <a:r>
                <a:rPr lang="en-US" sz="2586" dirty="0" err="1">
                  <a:solidFill>
                    <a:srgbClr val="FFFFFF"/>
                  </a:solidFill>
                  <a:latin typeface="Alata"/>
                </a:rPr>
                <a:t>données</a:t>
              </a:r>
              <a:r>
                <a:rPr lang="en-US" sz="2586" dirty="0">
                  <a:solidFill>
                    <a:srgbClr val="FFFFFF"/>
                  </a:solidFill>
                  <a:latin typeface="Alata"/>
                </a:rPr>
                <a:t> de </a:t>
              </a:r>
              <a:r>
                <a:rPr lang="en-US" sz="2586" dirty="0" err="1">
                  <a:solidFill>
                    <a:srgbClr val="FFFFFF"/>
                  </a:solidFill>
                  <a:latin typeface="Alata"/>
                </a:rPr>
                <a:t>destinataires</a:t>
              </a:r>
              <a:endParaRPr lang="en-US" sz="2586" dirty="0">
                <a:solidFill>
                  <a:srgbClr val="FFFFFF"/>
                </a:solidFill>
                <a:latin typeface="Alata"/>
              </a:endParaRPr>
            </a:p>
            <a:p>
              <a:pPr marL="558513" lvl="1" indent="-279257" algn="just">
                <a:lnSpc>
                  <a:spcPts val="3621"/>
                </a:lnSpc>
                <a:buFont typeface="Arial"/>
                <a:buChar char="•"/>
              </a:pPr>
              <a:r>
                <a:rPr lang="en-US" sz="2586" dirty="0">
                  <a:solidFill>
                    <a:srgbClr val="FFFFFF"/>
                  </a:solidFill>
                  <a:latin typeface="Alata"/>
                </a:rPr>
                <a:t>Le </a:t>
              </a:r>
              <a:r>
                <a:rPr lang="en-US" sz="2586" dirty="0" err="1">
                  <a:solidFill>
                    <a:srgbClr val="FFFFFF"/>
                  </a:solidFill>
                  <a:latin typeface="Alata"/>
                </a:rPr>
                <a:t>suivi</a:t>
              </a:r>
              <a:r>
                <a:rPr lang="en-US" sz="2586" dirty="0">
                  <a:solidFill>
                    <a:srgbClr val="FFFFFF"/>
                  </a:solidFill>
                  <a:latin typeface="Alata"/>
                </a:rPr>
                <a:t> de </a:t>
              </a:r>
              <a:r>
                <a:rPr lang="en-US" sz="2586" dirty="0" err="1">
                  <a:solidFill>
                    <a:srgbClr val="FFFFFF"/>
                  </a:solidFill>
                  <a:latin typeface="Alata"/>
                </a:rPr>
                <a:t>leurs</a:t>
              </a:r>
              <a:r>
                <a:rPr lang="en-US" sz="2586" dirty="0">
                  <a:solidFill>
                    <a:srgbClr val="FFFFFF"/>
                  </a:solidFill>
                  <a:latin typeface="Alata"/>
                </a:rPr>
                <a:t> </a:t>
              </a:r>
              <a:r>
                <a:rPr lang="en-US" sz="2586" dirty="0" err="1">
                  <a:solidFill>
                    <a:srgbClr val="FFFFFF"/>
                  </a:solidFill>
                  <a:latin typeface="Alata"/>
                </a:rPr>
                <a:t>besoins</a:t>
              </a:r>
              <a:r>
                <a:rPr lang="en-US" sz="2586" dirty="0">
                  <a:solidFill>
                    <a:srgbClr val="FFFFFF"/>
                  </a:solidFill>
                  <a:latin typeface="Alata"/>
                </a:rPr>
                <a:t> et la coordination de la distribution des dons.</a:t>
              </a:r>
            </a:p>
          </p:txBody>
        </p:sp>
        <p:sp>
          <p:nvSpPr>
            <p:cNvPr id="22" name="TextBox 22"/>
            <p:cNvSpPr txBox="1"/>
            <p:nvPr/>
          </p:nvSpPr>
          <p:spPr>
            <a:xfrm>
              <a:off x="7835932" y="9513227"/>
              <a:ext cx="1521001" cy="268919"/>
            </a:xfrm>
            <a:prstGeom prst="rect">
              <a:avLst/>
            </a:prstGeom>
          </p:spPr>
          <p:txBody>
            <a:bodyPr lIns="0" tIns="0" rIns="0" bIns="0" rtlCol="0" anchor="t">
              <a:spAutoFit/>
            </a:bodyPr>
            <a:lstStyle/>
            <a:p>
              <a:pPr marL="354578" lvl="1" indent="-177289">
                <a:lnSpc>
                  <a:spcPts val="2299"/>
                </a:lnSpc>
                <a:buFont typeface="Arial"/>
                <a:buChar char="•"/>
              </a:pPr>
              <a:r>
                <a:rPr lang="en-US" sz="1642">
                  <a:solidFill>
                    <a:srgbClr val="FFFFFF"/>
                  </a:solidFill>
                  <a:latin typeface="Alata"/>
                </a:rPr>
                <a:t>Historiques</a:t>
              </a:r>
            </a:p>
          </p:txBody>
        </p:sp>
        <p:sp>
          <p:nvSpPr>
            <p:cNvPr id="23" name="TextBox 23"/>
            <p:cNvSpPr txBox="1"/>
            <p:nvPr/>
          </p:nvSpPr>
          <p:spPr>
            <a:xfrm>
              <a:off x="11137018" y="9513227"/>
              <a:ext cx="893475" cy="268919"/>
            </a:xfrm>
            <a:prstGeom prst="rect">
              <a:avLst/>
            </a:prstGeom>
          </p:spPr>
          <p:txBody>
            <a:bodyPr lIns="0" tIns="0" rIns="0" bIns="0" rtlCol="0" anchor="t">
              <a:spAutoFit/>
            </a:bodyPr>
            <a:lstStyle/>
            <a:p>
              <a:pPr marL="354578" lvl="1" indent="-177289">
                <a:lnSpc>
                  <a:spcPts val="2299"/>
                </a:lnSpc>
                <a:buFont typeface="Arial"/>
                <a:buChar char="•"/>
              </a:pPr>
              <a:r>
                <a:rPr lang="en-US" sz="1642">
                  <a:solidFill>
                    <a:srgbClr val="FFFFFF"/>
                  </a:solidFill>
                  <a:latin typeface="Alata"/>
                </a:rPr>
                <a:t>SMS</a:t>
              </a:r>
            </a:p>
          </p:txBody>
        </p:sp>
        <p:sp>
          <p:nvSpPr>
            <p:cNvPr id="24" name="TextBox 24"/>
            <p:cNvSpPr txBox="1"/>
            <p:nvPr/>
          </p:nvSpPr>
          <p:spPr>
            <a:xfrm>
              <a:off x="5102815" y="5070443"/>
              <a:ext cx="6196008" cy="497840"/>
            </a:xfrm>
            <a:prstGeom prst="rect">
              <a:avLst/>
            </a:prstGeom>
          </p:spPr>
          <p:txBody>
            <a:bodyPr lIns="0" tIns="0" rIns="0" bIns="0" rtlCol="0" anchor="t">
              <a:spAutoFit/>
            </a:bodyPr>
            <a:lstStyle/>
            <a:p>
              <a:pPr marL="626111" lvl="1" indent="-313055">
                <a:lnSpc>
                  <a:spcPts val="4060"/>
                </a:lnSpc>
                <a:buFont typeface="Arial"/>
                <a:buChar char="•"/>
              </a:pPr>
              <a:r>
                <a:rPr lang="en-US" sz="2900" dirty="0">
                  <a:solidFill>
                    <a:srgbClr val="FFFFFF"/>
                  </a:solidFill>
                  <a:latin typeface="Alata"/>
                </a:rPr>
                <a:t>Les métiers :</a:t>
              </a:r>
            </a:p>
          </p:txBody>
        </p:sp>
        <p:sp>
          <p:nvSpPr>
            <p:cNvPr id="25" name="TextBox 25"/>
            <p:cNvSpPr txBox="1"/>
            <p:nvPr/>
          </p:nvSpPr>
          <p:spPr>
            <a:xfrm>
              <a:off x="5719643" y="7170076"/>
              <a:ext cx="2052029" cy="263144"/>
            </a:xfrm>
            <a:prstGeom prst="rect">
              <a:avLst/>
            </a:prstGeom>
          </p:spPr>
          <p:txBody>
            <a:bodyPr lIns="0" tIns="0" rIns="0" bIns="0" rtlCol="0" anchor="t">
              <a:spAutoFit/>
            </a:bodyPr>
            <a:lstStyle/>
            <a:p>
              <a:pPr marL="354077" lvl="1" indent="-177038">
                <a:lnSpc>
                  <a:spcPts val="2296"/>
                </a:lnSpc>
                <a:buFont typeface="Arial"/>
                <a:buChar char="•"/>
              </a:pPr>
              <a:r>
                <a:rPr lang="en-US" sz="1640">
                  <a:solidFill>
                    <a:srgbClr val="FFFFFF"/>
                  </a:solidFill>
                  <a:latin typeface="Alata"/>
                </a:rPr>
                <a:t>Tri + Recherche</a:t>
              </a:r>
            </a:p>
          </p:txBody>
        </p:sp>
        <p:sp>
          <p:nvSpPr>
            <p:cNvPr id="26" name="TextBox 26"/>
            <p:cNvSpPr txBox="1"/>
            <p:nvPr/>
          </p:nvSpPr>
          <p:spPr>
            <a:xfrm>
              <a:off x="12371491" y="7170076"/>
              <a:ext cx="2104350" cy="263144"/>
            </a:xfrm>
            <a:prstGeom prst="rect">
              <a:avLst/>
            </a:prstGeom>
          </p:spPr>
          <p:txBody>
            <a:bodyPr lIns="0" tIns="0" rIns="0" bIns="0" rtlCol="0" anchor="t">
              <a:spAutoFit/>
            </a:bodyPr>
            <a:lstStyle/>
            <a:p>
              <a:pPr marL="354077" lvl="1" indent="-177038" algn="just">
                <a:lnSpc>
                  <a:spcPts val="2296"/>
                </a:lnSpc>
                <a:buFont typeface="Arial"/>
                <a:buChar char="•"/>
              </a:pPr>
              <a:r>
                <a:rPr lang="en-US" sz="1640">
                  <a:solidFill>
                    <a:srgbClr val="FFFFFF"/>
                  </a:solidFill>
                  <a:latin typeface="Alata"/>
                </a:rPr>
                <a:t>PDF personnalisé</a:t>
              </a:r>
            </a:p>
          </p:txBody>
        </p:sp>
        <p:sp>
          <p:nvSpPr>
            <p:cNvPr id="27" name="TextBox 27"/>
            <p:cNvSpPr txBox="1"/>
            <p:nvPr/>
          </p:nvSpPr>
          <p:spPr>
            <a:xfrm>
              <a:off x="9041952" y="7170076"/>
              <a:ext cx="1587366" cy="263144"/>
            </a:xfrm>
            <a:prstGeom prst="rect">
              <a:avLst/>
            </a:prstGeom>
          </p:spPr>
          <p:txBody>
            <a:bodyPr lIns="0" tIns="0" rIns="0" bIns="0" rtlCol="0" anchor="t">
              <a:spAutoFit/>
            </a:bodyPr>
            <a:lstStyle/>
            <a:p>
              <a:pPr marL="354077" lvl="1" indent="-177038">
                <a:lnSpc>
                  <a:spcPts val="2296"/>
                </a:lnSpc>
                <a:buFont typeface="Arial"/>
                <a:buChar char="•"/>
              </a:pPr>
              <a:r>
                <a:rPr lang="en-US" sz="1640">
                  <a:solidFill>
                    <a:srgbClr val="FFFFFF"/>
                  </a:solidFill>
                  <a:latin typeface="Alata"/>
                </a:rPr>
                <a:t>Statistiques</a:t>
              </a:r>
            </a:p>
          </p:txBody>
        </p:sp>
      </p:grpSp>
      <p:sp>
        <p:nvSpPr>
          <p:cNvPr id="28" name="TextBox 28"/>
          <p:cNvSpPr txBox="1"/>
          <p:nvPr/>
        </p:nvSpPr>
        <p:spPr>
          <a:xfrm>
            <a:off x="4252694" y="158115"/>
            <a:ext cx="10842427" cy="1028700"/>
          </a:xfrm>
          <a:prstGeom prst="rect">
            <a:avLst/>
          </a:prstGeom>
        </p:spPr>
        <p:txBody>
          <a:bodyPr lIns="0" tIns="0" rIns="0" bIns="0" rtlCol="0" anchor="t">
            <a:spAutoFit/>
          </a:bodyPr>
          <a:lstStyle/>
          <a:p>
            <a:pPr algn="ctr">
              <a:lnSpc>
                <a:spcPts val="8400"/>
              </a:lnSpc>
              <a:spcBef>
                <a:spcPct val="0"/>
              </a:spcBef>
            </a:pPr>
            <a:r>
              <a:rPr lang="en-US" sz="6000" dirty="0">
                <a:solidFill>
                  <a:srgbClr val="03989E"/>
                </a:solidFill>
                <a:latin typeface="Open Sans Light Bold"/>
              </a:rPr>
              <a:t>2. Expression des </a:t>
            </a:r>
            <a:r>
              <a:rPr lang="en-US" sz="6000" dirty="0" err="1">
                <a:solidFill>
                  <a:srgbClr val="03989E"/>
                </a:solidFill>
                <a:latin typeface="Open Sans Light Bold"/>
              </a:rPr>
              <a:t>besoins</a:t>
            </a:r>
            <a:r>
              <a:rPr lang="en-US" sz="6000" dirty="0">
                <a:solidFill>
                  <a:srgbClr val="03989E"/>
                </a:solidFill>
                <a:latin typeface="Open Sans Light Bold"/>
              </a:rPr>
              <a:t> : </a:t>
            </a:r>
          </a:p>
        </p:txBody>
      </p:sp>
      <p:sp>
        <p:nvSpPr>
          <p:cNvPr id="29" name="Flèche : pentagone 28">
            <a:extLst>
              <a:ext uri="{FF2B5EF4-FFF2-40B4-BE49-F238E27FC236}">
                <a16:creationId xmlns:a16="http://schemas.microsoft.com/office/drawing/2014/main" id="{5BAD6C17-F9DB-740E-5305-8A3B1701B891}"/>
              </a:ext>
            </a:extLst>
          </p:cNvPr>
          <p:cNvSpPr/>
          <p:nvPr/>
        </p:nvSpPr>
        <p:spPr>
          <a:xfrm>
            <a:off x="13762" y="1024389"/>
            <a:ext cx="3379695" cy="1648232"/>
          </a:xfrm>
          <a:prstGeom prst="homePlate">
            <a:avLst/>
          </a:prstGeom>
          <a:solidFill>
            <a:srgbClr val="A42A4A"/>
          </a:solidFill>
        </p:spPr>
        <p:txBody>
          <a:bodyPr rtlCol="0" anchor="ctr"/>
          <a:lstStyle/>
          <a:p>
            <a:pPr algn="ctr"/>
            <a:endParaRPr lang="fr-FR">
              <a:solidFill>
                <a:schemeClr val="tx1"/>
              </a:solidFill>
            </a:endParaRPr>
          </a:p>
        </p:txBody>
      </p:sp>
      <p:pic>
        <p:nvPicPr>
          <p:cNvPr id="14" name="Picture 14"/>
          <p:cNvPicPr>
            <a:picLocks noChangeAspect="1"/>
          </p:cNvPicPr>
          <p:nvPr/>
        </p:nvPicPr>
        <p:blipFill>
          <a:blip r:embed="rId18"/>
          <a:srcRect/>
          <a:stretch>
            <a:fillRect/>
          </a:stretch>
        </p:blipFill>
        <p:spPr>
          <a:xfrm>
            <a:off x="883849" y="1271278"/>
            <a:ext cx="1155830" cy="115445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barn(inVertical)">
                                      <p:cBhvr>
                                        <p:cTn id="7" dur="1000"/>
                                        <p:tgtEl>
                                          <p:spTgt spid="28"/>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barn(inVertical)">
                                      <p:cBhvr>
                                        <p:cTn id="12" dur="10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l="2877" t="2898" r="2898" b="2877"/>
          <a:stretch>
            <a:fillRect/>
          </a:stretch>
        </p:blipFill>
        <p:spPr>
          <a:xfrm>
            <a:off x="0" y="0"/>
            <a:ext cx="18288000" cy="10287000"/>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8506581" flipH="1">
            <a:off x="9210075" y="1025960"/>
            <a:ext cx="13402611" cy="2395717"/>
          </a:xfrm>
          <a:prstGeom prst="rect">
            <a:avLst/>
          </a:prstGeom>
        </p:spPr>
      </p:pic>
      <p:grpSp>
        <p:nvGrpSpPr>
          <p:cNvPr id="4" name="Group 4"/>
          <p:cNvGrpSpPr/>
          <p:nvPr/>
        </p:nvGrpSpPr>
        <p:grpSpPr>
          <a:xfrm>
            <a:off x="2847645" y="-1798673"/>
            <a:ext cx="13063736" cy="12820615"/>
            <a:chOff x="0" y="0"/>
            <a:chExt cx="828213" cy="812800"/>
          </a:xfrm>
        </p:grpSpPr>
        <p:sp>
          <p:nvSpPr>
            <p:cNvPr id="5" name="Freeform 5"/>
            <p:cNvSpPr/>
            <p:nvPr/>
          </p:nvSpPr>
          <p:spPr>
            <a:xfrm>
              <a:off x="9520" y="0"/>
              <a:ext cx="809173" cy="812800"/>
            </a:xfrm>
            <a:custGeom>
              <a:avLst/>
              <a:gdLst/>
              <a:ahLst/>
              <a:cxnLst/>
              <a:rect l="l" t="t" r="r" b="b"/>
              <a:pathLst>
                <a:path w="809173" h="812800">
                  <a:moveTo>
                    <a:pt x="404587" y="0"/>
                  </a:moveTo>
                  <a:cubicBezTo>
                    <a:pt x="628326" y="1001"/>
                    <a:pt x="809173" y="182659"/>
                    <a:pt x="809173" y="406400"/>
                  </a:cubicBezTo>
                  <a:cubicBezTo>
                    <a:pt x="809173" y="630141"/>
                    <a:pt x="628326" y="811799"/>
                    <a:pt x="404587" y="812800"/>
                  </a:cubicBezTo>
                  <a:cubicBezTo>
                    <a:pt x="180848" y="811799"/>
                    <a:pt x="0" y="630141"/>
                    <a:pt x="0" y="406400"/>
                  </a:cubicBezTo>
                  <a:cubicBezTo>
                    <a:pt x="0" y="182659"/>
                    <a:pt x="180848" y="1001"/>
                    <a:pt x="404587" y="0"/>
                  </a:cubicBezTo>
                  <a:close/>
                </a:path>
              </a:pathLst>
            </a:custGeom>
            <a:solidFill>
              <a:srgbClr val="A42A4A"/>
            </a:solidFill>
          </p:spPr>
        </p:sp>
        <p:sp>
          <p:nvSpPr>
            <p:cNvPr id="6" name="TextBox 6"/>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pic>
        <p:nvPicPr>
          <p:cNvPr id="10" name="Picture 10"/>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8506581" flipH="1">
            <a:off x="-4398377" y="8060442"/>
            <a:ext cx="13402611" cy="2395717"/>
          </a:xfrm>
          <a:prstGeom prst="rect">
            <a:avLst/>
          </a:prstGeom>
        </p:spPr>
      </p:pic>
      <p:sp>
        <p:nvSpPr>
          <p:cNvPr id="11" name="TextBox 11"/>
          <p:cNvSpPr txBox="1"/>
          <p:nvPr/>
        </p:nvSpPr>
        <p:spPr>
          <a:xfrm>
            <a:off x="5370582" y="1406309"/>
            <a:ext cx="8886587" cy="863600"/>
          </a:xfrm>
          <a:prstGeom prst="rect">
            <a:avLst/>
          </a:prstGeom>
        </p:spPr>
        <p:txBody>
          <a:bodyPr lIns="0" tIns="0" rIns="0" bIns="0" rtlCol="0" anchor="t">
            <a:spAutoFit/>
          </a:bodyPr>
          <a:lstStyle/>
          <a:p>
            <a:pPr algn="ctr">
              <a:lnSpc>
                <a:spcPts val="7000"/>
              </a:lnSpc>
            </a:pPr>
            <a:r>
              <a:rPr lang="en-US" sz="5000" dirty="0">
                <a:solidFill>
                  <a:srgbClr val="FFFFFF"/>
                </a:solidFill>
                <a:latin typeface="Alata"/>
              </a:rPr>
              <a:t>La gestion des </a:t>
            </a:r>
            <a:r>
              <a:rPr lang="en-US" sz="5000" dirty="0" err="1">
                <a:solidFill>
                  <a:srgbClr val="FFFFFF"/>
                </a:solidFill>
                <a:latin typeface="Alata"/>
              </a:rPr>
              <a:t>donateurs</a:t>
            </a:r>
            <a:r>
              <a:rPr lang="en-US" sz="5000" dirty="0">
                <a:solidFill>
                  <a:srgbClr val="FFFFFF"/>
                </a:solidFill>
                <a:latin typeface="Alata"/>
              </a:rPr>
              <a:t> :</a:t>
            </a:r>
          </a:p>
        </p:txBody>
      </p:sp>
      <p:grpSp>
        <p:nvGrpSpPr>
          <p:cNvPr id="7" name="Groupe 6">
            <a:extLst>
              <a:ext uri="{FF2B5EF4-FFF2-40B4-BE49-F238E27FC236}">
                <a16:creationId xmlns:a16="http://schemas.microsoft.com/office/drawing/2014/main" id="{30322F36-7426-FD7F-DB7E-06A5767B4334}"/>
              </a:ext>
            </a:extLst>
          </p:cNvPr>
          <p:cNvGrpSpPr/>
          <p:nvPr/>
        </p:nvGrpSpPr>
        <p:grpSpPr>
          <a:xfrm>
            <a:off x="4957942" y="2885255"/>
            <a:ext cx="9482816" cy="7056822"/>
            <a:chOff x="4957942" y="2885255"/>
            <a:chExt cx="9482816" cy="7056822"/>
          </a:xfrm>
        </p:grpSpPr>
        <p:sp>
          <p:nvSpPr>
            <p:cNvPr id="12" name="TextBox 12"/>
            <p:cNvSpPr txBox="1"/>
            <p:nvPr/>
          </p:nvSpPr>
          <p:spPr>
            <a:xfrm>
              <a:off x="4957942" y="2885255"/>
              <a:ext cx="6668435" cy="860425"/>
            </a:xfrm>
            <a:prstGeom prst="rect">
              <a:avLst/>
            </a:prstGeom>
          </p:spPr>
          <p:txBody>
            <a:bodyPr lIns="0" tIns="0" rIns="0" bIns="0" rtlCol="0" anchor="t">
              <a:spAutoFit/>
            </a:bodyPr>
            <a:lstStyle/>
            <a:p>
              <a:pPr marL="539749" lvl="1" indent="-269875" algn="just">
                <a:lnSpc>
                  <a:spcPts val="3499"/>
                </a:lnSpc>
                <a:buFont typeface="Arial"/>
                <a:buChar char="•"/>
              </a:pPr>
              <a:r>
                <a:rPr lang="en-US" sz="2499" dirty="0">
                  <a:solidFill>
                    <a:srgbClr val="FFFFFF"/>
                  </a:solidFill>
                  <a:latin typeface="Alata"/>
                </a:rPr>
                <a:t>Le </a:t>
              </a:r>
              <a:r>
                <a:rPr lang="en-US" sz="2499" dirty="0" err="1">
                  <a:solidFill>
                    <a:srgbClr val="FFFFFF"/>
                  </a:solidFill>
                  <a:latin typeface="Alata"/>
                </a:rPr>
                <a:t>suivi</a:t>
              </a:r>
              <a:r>
                <a:rPr lang="en-US" sz="2499" dirty="0">
                  <a:solidFill>
                    <a:srgbClr val="FFFFFF"/>
                  </a:solidFill>
                  <a:latin typeface="Alata"/>
                </a:rPr>
                <a:t> des dons</a:t>
              </a:r>
            </a:p>
            <a:p>
              <a:pPr marL="539749" lvl="1" indent="-269875" algn="just">
                <a:lnSpc>
                  <a:spcPts val="3499"/>
                </a:lnSpc>
                <a:buFont typeface="Arial"/>
                <a:buChar char="•"/>
              </a:pPr>
              <a:r>
                <a:rPr lang="en-US" sz="2499" dirty="0">
                  <a:solidFill>
                    <a:srgbClr val="FFFFFF"/>
                  </a:solidFill>
                  <a:latin typeface="Alata"/>
                </a:rPr>
                <a:t>La communication avec les </a:t>
              </a:r>
              <a:r>
                <a:rPr lang="en-US" sz="2499" dirty="0" err="1">
                  <a:solidFill>
                    <a:srgbClr val="FFFFFF"/>
                  </a:solidFill>
                  <a:latin typeface="Alata"/>
                </a:rPr>
                <a:t>donateurs</a:t>
              </a:r>
              <a:r>
                <a:rPr lang="en-US" sz="2499" dirty="0">
                  <a:solidFill>
                    <a:srgbClr val="FFFFFF"/>
                  </a:solidFill>
                  <a:latin typeface="Alata"/>
                </a:rPr>
                <a:t>.</a:t>
              </a:r>
            </a:p>
          </p:txBody>
        </p:sp>
        <p:grpSp>
          <p:nvGrpSpPr>
            <p:cNvPr id="14" name="Group 14"/>
            <p:cNvGrpSpPr/>
            <p:nvPr/>
          </p:nvGrpSpPr>
          <p:grpSpPr>
            <a:xfrm>
              <a:off x="5370582" y="5623788"/>
              <a:ext cx="9070176" cy="4318289"/>
              <a:chOff x="0" y="0"/>
              <a:chExt cx="12093568" cy="5757718"/>
            </a:xfrm>
          </p:grpSpPr>
          <p:pic>
            <p:nvPicPr>
              <p:cNvPr id="15" name="Picture 15"/>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3090705" y="3659384"/>
                <a:ext cx="1849237" cy="1319893"/>
              </a:xfrm>
              <a:prstGeom prst="rect">
                <a:avLst/>
              </a:prstGeom>
            </p:spPr>
          </p:pic>
          <p:pic>
            <p:nvPicPr>
              <p:cNvPr id="16" name="Picture 16"/>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7347331" y="3480749"/>
                <a:ext cx="1082532" cy="1677163"/>
              </a:xfrm>
              <a:prstGeom prst="rect">
                <a:avLst/>
              </a:prstGeom>
            </p:spPr>
          </p:pic>
          <p:sp>
            <p:nvSpPr>
              <p:cNvPr id="17" name="TextBox 17"/>
              <p:cNvSpPr txBox="1"/>
              <p:nvPr/>
            </p:nvSpPr>
            <p:spPr>
              <a:xfrm>
                <a:off x="3266053" y="5415030"/>
                <a:ext cx="1498540" cy="342688"/>
              </a:xfrm>
              <a:prstGeom prst="rect">
                <a:avLst/>
              </a:prstGeom>
            </p:spPr>
            <p:txBody>
              <a:bodyPr lIns="0" tIns="0" rIns="0" bIns="0" rtlCol="0" anchor="t">
                <a:spAutoFit/>
              </a:bodyPr>
              <a:lstStyle/>
              <a:p>
                <a:pPr marL="345439" lvl="1" indent="-172720">
                  <a:lnSpc>
                    <a:spcPts val="2239"/>
                  </a:lnSpc>
                  <a:buFont typeface="Arial"/>
                  <a:buChar char="•"/>
                </a:pPr>
                <a:r>
                  <a:rPr lang="en-US" sz="1599">
                    <a:solidFill>
                      <a:srgbClr val="FFFFFF"/>
                    </a:solidFill>
                    <a:latin typeface="Alata"/>
                  </a:rPr>
                  <a:t>Mailing</a:t>
                </a:r>
              </a:p>
            </p:txBody>
          </p:sp>
          <p:sp>
            <p:nvSpPr>
              <p:cNvPr id="18" name="TextBox 18"/>
              <p:cNvSpPr txBox="1"/>
              <p:nvPr/>
            </p:nvSpPr>
            <p:spPr>
              <a:xfrm>
                <a:off x="6808774" y="5415030"/>
                <a:ext cx="5284793" cy="342688"/>
              </a:xfrm>
              <a:prstGeom prst="rect">
                <a:avLst/>
              </a:prstGeom>
            </p:spPr>
            <p:txBody>
              <a:bodyPr lIns="0" tIns="0" rIns="0" bIns="0" rtlCol="0" anchor="t">
                <a:spAutoFit/>
              </a:bodyPr>
              <a:lstStyle/>
              <a:p>
                <a:pPr marL="345439" lvl="1" indent="-172720">
                  <a:lnSpc>
                    <a:spcPts val="2239"/>
                  </a:lnSpc>
                  <a:buFont typeface="Arial"/>
                  <a:buChar char="•"/>
                </a:pPr>
                <a:r>
                  <a:rPr lang="en-US" sz="1599">
                    <a:solidFill>
                      <a:srgbClr val="FFFFFF"/>
                    </a:solidFill>
                    <a:latin typeface="Alata"/>
                  </a:rPr>
                  <a:t>localisation</a:t>
                </a:r>
              </a:p>
            </p:txBody>
          </p:sp>
          <p:pic>
            <p:nvPicPr>
              <p:cNvPr id="19" name="Picture 19"/>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5567300" y="3965011"/>
                <a:ext cx="709332" cy="709332"/>
              </a:xfrm>
              <a:prstGeom prst="rect">
                <a:avLst/>
              </a:prstGeom>
            </p:spPr>
          </p:pic>
          <p:pic>
            <p:nvPicPr>
              <p:cNvPr id="20" name="Picture 20"/>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289766" y="173669"/>
                <a:ext cx="1664564" cy="1664564"/>
              </a:xfrm>
              <a:prstGeom prst="rect">
                <a:avLst/>
              </a:prstGeom>
            </p:spPr>
          </p:pic>
          <p:pic>
            <p:nvPicPr>
              <p:cNvPr id="21" name="Picture 21"/>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a:fillRect/>
              </a:stretch>
            </p:blipFill>
            <p:spPr>
              <a:xfrm>
                <a:off x="4699347" y="0"/>
                <a:ext cx="1577284" cy="1577284"/>
              </a:xfrm>
              <a:prstGeom prst="rect">
                <a:avLst/>
              </a:prstGeom>
            </p:spPr>
          </p:pic>
          <p:pic>
            <p:nvPicPr>
              <p:cNvPr id="22" name="Picture 22"/>
              <p:cNvPicPr>
                <a:picLocks noChangeAspect="1"/>
              </p:cNvPicPr>
              <p:nvPr/>
            </p:nvPicPr>
            <p:blipFill>
              <a:blip r:embed="rId16" cstate="print">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a:fillRect/>
              </a:stretch>
            </p:blipFill>
            <p:spPr>
              <a:xfrm>
                <a:off x="9359311" y="0"/>
                <a:ext cx="1541800" cy="1680644"/>
              </a:xfrm>
              <a:prstGeom prst="rect">
                <a:avLst/>
              </a:prstGeom>
            </p:spPr>
          </p:pic>
          <p:pic>
            <p:nvPicPr>
              <p:cNvPr id="23" name="Picture 23"/>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2736039" y="596976"/>
                <a:ext cx="709332" cy="709332"/>
              </a:xfrm>
              <a:prstGeom prst="rect">
                <a:avLst/>
              </a:prstGeom>
            </p:spPr>
          </p:pic>
          <p:pic>
            <p:nvPicPr>
              <p:cNvPr id="24" name="Picture 24"/>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7533931" y="596976"/>
                <a:ext cx="709332" cy="709332"/>
              </a:xfrm>
              <a:prstGeom prst="rect">
                <a:avLst/>
              </a:prstGeom>
            </p:spPr>
          </p:pic>
          <p:sp>
            <p:nvSpPr>
              <p:cNvPr id="25" name="TextBox 25"/>
              <p:cNvSpPr txBox="1"/>
              <p:nvPr/>
            </p:nvSpPr>
            <p:spPr>
              <a:xfrm>
                <a:off x="0" y="2142074"/>
                <a:ext cx="2736039" cy="344509"/>
              </a:xfrm>
              <a:prstGeom prst="rect">
                <a:avLst/>
              </a:prstGeom>
            </p:spPr>
            <p:txBody>
              <a:bodyPr lIns="0" tIns="0" rIns="0" bIns="0" rtlCol="0" anchor="t">
                <a:spAutoFit/>
              </a:bodyPr>
              <a:lstStyle/>
              <a:p>
                <a:pPr marL="354077" lvl="1" indent="-177038">
                  <a:lnSpc>
                    <a:spcPts val="2296"/>
                  </a:lnSpc>
                  <a:buFont typeface="Arial"/>
                  <a:buChar char="•"/>
                </a:pPr>
                <a:r>
                  <a:rPr lang="en-US" sz="1640">
                    <a:solidFill>
                      <a:srgbClr val="FFFFFF"/>
                    </a:solidFill>
                    <a:latin typeface="Alata"/>
                  </a:rPr>
                  <a:t>Tri + Recherche</a:t>
                </a:r>
              </a:p>
            </p:txBody>
          </p:sp>
          <p:sp>
            <p:nvSpPr>
              <p:cNvPr id="26" name="TextBox 26"/>
              <p:cNvSpPr txBox="1"/>
              <p:nvPr/>
            </p:nvSpPr>
            <p:spPr>
              <a:xfrm>
                <a:off x="8869131" y="2142074"/>
                <a:ext cx="2805800" cy="344509"/>
              </a:xfrm>
              <a:prstGeom prst="rect">
                <a:avLst/>
              </a:prstGeom>
            </p:spPr>
            <p:txBody>
              <a:bodyPr lIns="0" tIns="0" rIns="0" bIns="0" rtlCol="0" anchor="t">
                <a:spAutoFit/>
              </a:bodyPr>
              <a:lstStyle/>
              <a:p>
                <a:pPr marL="354077" lvl="1" indent="-177038" algn="just">
                  <a:lnSpc>
                    <a:spcPts val="2296"/>
                  </a:lnSpc>
                  <a:buFont typeface="Arial"/>
                  <a:buChar char="•"/>
                </a:pPr>
                <a:r>
                  <a:rPr lang="en-US" sz="1640">
                    <a:solidFill>
                      <a:srgbClr val="FFFFFF"/>
                    </a:solidFill>
                    <a:latin typeface="Alata"/>
                  </a:rPr>
                  <a:t>PDF personnalisé</a:t>
                </a:r>
              </a:p>
            </p:txBody>
          </p:sp>
          <p:sp>
            <p:nvSpPr>
              <p:cNvPr id="27" name="TextBox 27"/>
              <p:cNvSpPr txBox="1"/>
              <p:nvPr/>
            </p:nvSpPr>
            <p:spPr>
              <a:xfrm>
                <a:off x="4429745" y="2142074"/>
                <a:ext cx="2116488" cy="344509"/>
              </a:xfrm>
              <a:prstGeom prst="rect">
                <a:avLst/>
              </a:prstGeom>
            </p:spPr>
            <p:txBody>
              <a:bodyPr lIns="0" tIns="0" rIns="0" bIns="0" rtlCol="0" anchor="t">
                <a:spAutoFit/>
              </a:bodyPr>
              <a:lstStyle/>
              <a:p>
                <a:pPr marL="354077" lvl="1" indent="-177038">
                  <a:lnSpc>
                    <a:spcPts val="2296"/>
                  </a:lnSpc>
                  <a:buFont typeface="Arial"/>
                  <a:buChar char="•"/>
                </a:pPr>
                <a:r>
                  <a:rPr lang="en-US" sz="1640">
                    <a:solidFill>
                      <a:srgbClr val="FFFFFF"/>
                    </a:solidFill>
                    <a:latin typeface="Alata"/>
                  </a:rPr>
                  <a:t>Statistiques</a:t>
                </a:r>
              </a:p>
            </p:txBody>
          </p:sp>
        </p:grpSp>
        <p:sp>
          <p:nvSpPr>
            <p:cNvPr id="28" name="TextBox 28"/>
            <p:cNvSpPr txBox="1"/>
            <p:nvPr/>
          </p:nvSpPr>
          <p:spPr>
            <a:xfrm>
              <a:off x="5557516" y="4113795"/>
              <a:ext cx="6196008" cy="497840"/>
            </a:xfrm>
            <a:prstGeom prst="rect">
              <a:avLst/>
            </a:prstGeom>
          </p:spPr>
          <p:txBody>
            <a:bodyPr lIns="0" tIns="0" rIns="0" bIns="0" rtlCol="0" anchor="t">
              <a:spAutoFit/>
            </a:bodyPr>
            <a:lstStyle/>
            <a:p>
              <a:pPr marL="626111" lvl="1" indent="-313055">
                <a:lnSpc>
                  <a:spcPts val="4060"/>
                </a:lnSpc>
                <a:buFont typeface="Arial"/>
                <a:buChar char="•"/>
              </a:pPr>
              <a:r>
                <a:rPr lang="en-US" sz="2900" dirty="0">
                  <a:solidFill>
                    <a:srgbClr val="FFFFFF"/>
                  </a:solidFill>
                  <a:latin typeface="Alata"/>
                </a:rPr>
                <a:t>Les métiers :</a:t>
              </a:r>
            </a:p>
          </p:txBody>
        </p:sp>
      </p:grpSp>
      <p:sp>
        <p:nvSpPr>
          <p:cNvPr id="29" name="TextBox 29"/>
          <p:cNvSpPr txBox="1"/>
          <p:nvPr/>
        </p:nvSpPr>
        <p:spPr>
          <a:xfrm>
            <a:off x="4253287" y="457200"/>
            <a:ext cx="10842427" cy="1028700"/>
          </a:xfrm>
          <a:prstGeom prst="rect">
            <a:avLst/>
          </a:prstGeom>
        </p:spPr>
        <p:txBody>
          <a:bodyPr lIns="0" tIns="0" rIns="0" bIns="0" rtlCol="0" anchor="t">
            <a:spAutoFit/>
          </a:bodyPr>
          <a:lstStyle/>
          <a:p>
            <a:pPr algn="ctr">
              <a:lnSpc>
                <a:spcPts val="8400"/>
              </a:lnSpc>
              <a:spcBef>
                <a:spcPct val="0"/>
              </a:spcBef>
            </a:pPr>
            <a:r>
              <a:rPr lang="en-US" sz="6000" dirty="0">
                <a:solidFill>
                  <a:srgbClr val="03989E"/>
                </a:solidFill>
                <a:latin typeface="Open Sans Light Bold"/>
              </a:rPr>
              <a:t>2. Expression des </a:t>
            </a:r>
            <a:r>
              <a:rPr lang="en-US" sz="6000" dirty="0" err="1">
                <a:solidFill>
                  <a:srgbClr val="03989E"/>
                </a:solidFill>
                <a:latin typeface="Open Sans Light Bold"/>
              </a:rPr>
              <a:t>besoins</a:t>
            </a:r>
            <a:r>
              <a:rPr lang="en-US" sz="6000" dirty="0">
                <a:solidFill>
                  <a:srgbClr val="03989E"/>
                </a:solidFill>
                <a:latin typeface="Open Sans Light Bold"/>
              </a:rPr>
              <a:t> : </a:t>
            </a:r>
          </a:p>
        </p:txBody>
      </p:sp>
      <p:sp>
        <p:nvSpPr>
          <p:cNvPr id="30" name="Flèche : pentagone 29">
            <a:extLst>
              <a:ext uri="{FF2B5EF4-FFF2-40B4-BE49-F238E27FC236}">
                <a16:creationId xmlns:a16="http://schemas.microsoft.com/office/drawing/2014/main" id="{84E220CA-FF59-1D76-BC82-8BE8D4ABF9F6}"/>
              </a:ext>
            </a:extLst>
          </p:cNvPr>
          <p:cNvSpPr/>
          <p:nvPr/>
        </p:nvSpPr>
        <p:spPr>
          <a:xfrm>
            <a:off x="13762" y="1024389"/>
            <a:ext cx="3379695" cy="1648232"/>
          </a:xfrm>
          <a:prstGeom prst="homePlate">
            <a:avLst/>
          </a:prstGeom>
          <a:solidFill>
            <a:srgbClr val="A42A4A"/>
          </a:solidFill>
        </p:spPr>
        <p:txBody>
          <a:bodyPr rtlCol="0" anchor="ctr"/>
          <a:lstStyle/>
          <a:p>
            <a:pPr algn="ctr"/>
            <a:endParaRPr lang="fr-FR">
              <a:solidFill>
                <a:schemeClr val="tx1"/>
              </a:solidFill>
            </a:endParaRPr>
          </a:p>
        </p:txBody>
      </p:sp>
      <p:pic>
        <p:nvPicPr>
          <p:cNvPr id="31" name="Picture 14">
            <a:extLst>
              <a:ext uri="{FF2B5EF4-FFF2-40B4-BE49-F238E27FC236}">
                <a16:creationId xmlns:a16="http://schemas.microsoft.com/office/drawing/2014/main" id="{FF293554-6B49-7120-4A24-6B61DB200A94}"/>
              </a:ext>
            </a:extLst>
          </p:cNvPr>
          <p:cNvPicPr>
            <a:picLocks noChangeAspect="1"/>
          </p:cNvPicPr>
          <p:nvPr/>
        </p:nvPicPr>
        <p:blipFill>
          <a:blip r:embed="rId18"/>
          <a:srcRect/>
          <a:stretch>
            <a:fillRect/>
          </a:stretch>
        </p:blipFill>
        <p:spPr>
          <a:xfrm>
            <a:off x="883849" y="1271278"/>
            <a:ext cx="1155830" cy="115445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barn(inVertical)">
                                      <p:cBhvr>
                                        <p:cTn id="7" dur="1000"/>
                                        <p:tgtEl>
                                          <p:spTgt spid="29"/>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barn(inVertical)">
                                      <p:cBhvr>
                                        <p:cTn id="12" dur="10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2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l="2877" t="2898" r="2898" b="2877"/>
          <a:stretch>
            <a:fillRect/>
          </a:stretch>
        </p:blipFill>
        <p:spPr>
          <a:xfrm>
            <a:off x="0" y="0"/>
            <a:ext cx="18288000" cy="10287000"/>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8506581" flipH="1">
            <a:off x="10030608" y="1236473"/>
            <a:ext cx="13402611" cy="2395717"/>
          </a:xfrm>
          <a:prstGeom prst="rect">
            <a:avLst/>
          </a:prstGeom>
        </p:spPr>
      </p:pic>
      <p:grpSp>
        <p:nvGrpSpPr>
          <p:cNvPr id="4" name="Group 4"/>
          <p:cNvGrpSpPr/>
          <p:nvPr/>
        </p:nvGrpSpPr>
        <p:grpSpPr>
          <a:xfrm>
            <a:off x="3491888" y="-1727978"/>
            <a:ext cx="12820615" cy="12820615"/>
            <a:chOff x="0" y="0"/>
            <a:chExt cx="812800" cy="812800"/>
          </a:xfrm>
        </p:grpSpPr>
        <p:sp>
          <p:nvSpPr>
            <p:cNvPr id="5" name="Freeform 5"/>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A42A4A"/>
            </a:solidFill>
          </p:spPr>
        </p:sp>
        <p:sp>
          <p:nvSpPr>
            <p:cNvPr id="6" name="TextBox 6"/>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pic>
        <p:nvPicPr>
          <p:cNvPr id="10" name="Picture 10"/>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8506581" flipH="1">
            <a:off x="-4398377" y="8060442"/>
            <a:ext cx="13402611" cy="2395717"/>
          </a:xfrm>
          <a:prstGeom prst="rect">
            <a:avLst/>
          </a:prstGeom>
        </p:spPr>
      </p:pic>
      <p:sp>
        <p:nvSpPr>
          <p:cNvPr id="11" name="TextBox 11"/>
          <p:cNvSpPr txBox="1"/>
          <p:nvPr/>
        </p:nvSpPr>
        <p:spPr>
          <a:xfrm>
            <a:off x="5097925" y="1552204"/>
            <a:ext cx="8780222" cy="863600"/>
          </a:xfrm>
          <a:prstGeom prst="rect">
            <a:avLst/>
          </a:prstGeom>
        </p:spPr>
        <p:txBody>
          <a:bodyPr lIns="0" tIns="0" rIns="0" bIns="0" rtlCol="0" anchor="t">
            <a:spAutoFit/>
          </a:bodyPr>
          <a:lstStyle/>
          <a:p>
            <a:pPr algn="ctr">
              <a:lnSpc>
                <a:spcPts val="7000"/>
              </a:lnSpc>
            </a:pPr>
            <a:r>
              <a:rPr lang="en-US" sz="5000" dirty="0">
                <a:solidFill>
                  <a:srgbClr val="FFFFFF"/>
                </a:solidFill>
                <a:latin typeface="Alata"/>
              </a:rPr>
              <a:t>La gestion des stocks :</a:t>
            </a:r>
          </a:p>
        </p:txBody>
      </p:sp>
      <p:grpSp>
        <p:nvGrpSpPr>
          <p:cNvPr id="44" name="Groupe 43">
            <a:extLst>
              <a:ext uri="{FF2B5EF4-FFF2-40B4-BE49-F238E27FC236}">
                <a16:creationId xmlns:a16="http://schemas.microsoft.com/office/drawing/2014/main" id="{FE679144-2167-A54F-E336-B9DF32592C35}"/>
              </a:ext>
            </a:extLst>
          </p:cNvPr>
          <p:cNvGrpSpPr/>
          <p:nvPr/>
        </p:nvGrpSpPr>
        <p:grpSpPr>
          <a:xfrm>
            <a:off x="5097925" y="3025404"/>
            <a:ext cx="9615489" cy="6853975"/>
            <a:chOff x="5097925" y="3025404"/>
            <a:chExt cx="9615489" cy="6853975"/>
          </a:xfrm>
        </p:grpSpPr>
        <p:sp>
          <p:nvSpPr>
            <p:cNvPr id="12" name="TextBox 12"/>
            <p:cNvSpPr txBox="1"/>
            <p:nvPr/>
          </p:nvSpPr>
          <p:spPr>
            <a:xfrm>
              <a:off x="5097925" y="3025404"/>
              <a:ext cx="9615489" cy="860425"/>
            </a:xfrm>
            <a:prstGeom prst="rect">
              <a:avLst/>
            </a:prstGeom>
          </p:spPr>
          <p:txBody>
            <a:bodyPr lIns="0" tIns="0" rIns="0" bIns="0" rtlCol="0" anchor="t">
              <a:spAutoFit/>
            </a:bodyPr>
            <a:lstStyle/>
            <a:p>
              <a:pPr marL="539749" lvl="1" indent="-269875" algn="just">
                <a:lnSpc>
                  <a:spcPts val="3499"/>
                </a:lnSpc>
                <a:spcBef>
                  <a:spcPct val="0"/>
                </a:spcBef>
                <a:buFont typeface="Arial"/>
                <a:buChar char="•"/>
              </a:pPr>
              <a:r>
                <a:rPr lang="en-US" sz="2499" u="none" dirty="0">
                  <a:solidFill>
                    <a:srgbClr val="FFFFFF"/>
                  </a:solidFill>
                  <a:latin typeface="Alata"/>
                </a:rPr>
                <a:t>Le </a:t>
              </a:r>
              <a:r>
                <a:rPr lang="en-US" sz="2499" u="none" dirty="0" err="1">
                  <a:solidFill>
                    <a:srgbClr val="FFFFFF"/>
                  </a:solidFill>
                  <a:latin typeface="Alata"/>
                </a:rPr>
                <a:t>suivi</a:t>
              </a:r>
              <a:r>
                <a:rPr lang="en-US" sz="2499" u="none" dirty="0">
                  <a:solidFill>
                    <a:srgbClr val="FFFFFF"/>
                  </a:solidFill>
                  <a:latin typeface="Alata"/>
                </a:rPr>
                <a:t> des </a:t>
              </a:r>
              <a:r>
                <a:rPr lang="en-US" sz="2499" u="none" dirty="0" err="1">
                  <a:solidFill>
                    <a:srgbClr val="FFFFFF"/>
                  </a:solidFill>
                  <a:latin typeface="Alata"/>
                </a:rPr>
                <a:t>quantités</a:t>
              </a:r>
              <a:r>
                <a:rPr lang="en-US" sz="2499" u="none" dirty="0">
                  <a:solidFill>
                    <a:srgbClr val="FFFFFF"/>
                  </a:solidFill>
                  <a:latin typeface="Alata"/>
                </a:rPr>
                <a:t> de </a:t>
              </a:r>
              <a:r>
                <a:rPr lang="en-US" sz="2499" u="none" dirty="0" err="1">
                  <a:solidFill>
                    <a:srgbClr val="FFFFFF"/>
                  </a:solidFill>
                  <a:latin typeface="Alata"/>
                </a:rPr>
                <a:t>nourriture</a:t>
              </a:r>
              <a:r>
                <a:rPr lang="en-US" sz="2499" u="none" dirty="0">
                  <a:solidFill>
                    <a:srgbClr val="FFFFFF"/>
                  </a:solidFill>
                  <a:latin typeface="Alata"/>
                </a:rPr>
                <a:t> </a:t>
              </a:r>
              <a:r>
                <a:rPr lang="en-US" sz="2499" u="none" dirty="0" err="1">
                  <a:solidFill>
                    <a:srgbClr val="FFFFFF"/>
                  </a:solidFill>
                  <a:latin typeface="Alata"/>
                </a:rPr>
                <a:t>données</a:t>
              </a:r>
              <a:r>
                <a:rPr lang="en-US" sz="2499" u="none" dirty="0">
                  <a:solidFill>
                    <a:srgbClr val="FFFFFF"/>
                  </a:solidFill>
                  <a:latin typeface="Alata"/>
                </a:rPr>
                <a:t>, les dates de </a:t>
              </a:r>
              <a:r>
                <a:rPr lang="en-US" sz="2499" u="none" dirty="0" err="1">
                  <a:solidFill>
                    <a:srgbClr val="FFFFFF"/>
                  </a:solidFill>
                  <a:latin typeface="Alata"/>
                </a:rPr>
                <a:t>péremption</a:t>
              </a:r>
              <a:r>
                <a:rPr lang="en-US" sz="2499" u="none" dirty="0">
                  <a:solidFill>
                    <a:srgbClr val="FFFFFF"/>
                  </a:solidFill>
                  <a:latin typeface="Alata"/>
                </a:rPr>
                <a:t> </a:t>
              </a:r>
            </a:p>
          </p:txBody>
        </p:sp>
        <p:pic>
          <p:nvPicPr>
            <p:cNvPr id="14" name="Picture 14"/>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7881999" y="8335599"/>
              <a:ext cx="1170082" cy="1170082"/>
            </a:xfrm>
            <a:prstGeom prst="rect">
              <a:avLst/>
            </a:prstGeom>
          </p:spPr>
        </p:pic>
        <p:pic>
          <p:nvPicPr>
            <p:cNvPr id="15" name="Picture 15"/>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0918353" y="8335599"/>
              <a:ext cx="945391" cy="1039931"/>
            </a:xfrm>
            <a:prstGeom prst="rect">
              <a:avLst/>
            </a:prstGeom>
          </p:spPr>
        </p:pic>
        <p:sp>
          <p:nvSpPr>
            <p:cNvPr id="16" name="TextBox 16"/>
            <p:cNvSpPr txBox="1"/>
            <p:nvPr/>
          </p:nvSpPr>
          <p:spPr>
            <a:xfrm>
              <a:off x="7843748" y="9615219"/>
              <a:ext cx="1208333" cy="264160"/>
            </a:xfrm>
            <a:prstGeom prst="rect">
              <a:avLst/>
            </a:prstGeom>
          </p:spPr>
          <p:txBody>
            <a:bodyPr lIns="0" tIns="0" rIns="0" bIns="0" rtlCol="0" anchor="t">
              <a:spAutoFit/>
            </a:bodyPr>
            <a:lstStyle/>
            <a:p>
              <a:pPr marL="345439" lvl="1" indent="-172720">
                <a:lnSpc>
                  <a:spcPts val="2239"/>
                </a:lnSpc>
                <a:buFont typeface="Arial"/>
                <a:buChar char="•"/>
              </a:pPr>
              <a:r>
                <a:rPr lang="en-US" sz="1599">
                  <a:solidFill>
                    <a:srgbClr val="FFFFFF"/>
                  </a:solidFill>
                  <a:latin typeface="Alata"/>
                </a:rPr>
                <a:t>QR Code</a:t>
              </a:r>
            </a:p>
          </p:txBody>
        </p:sp>
        <p:sp>
          <p:nvSpPr>
            <p:cNvPr id="17" name="TextBox 17"/>
            <p:cNvSpPr txBox="1"/>
            <p:nvPr/>
          </p:nvSpPr>
          <p:spPr>
            <a:xfrm>
              <a:off x="10561049" y="9615219"/>
              <a:ext cx="1506077" cy="264160"/>
            </a:xfrm>
            <a:prstGeom prst="rect">
              <a:avLst/>
            </a:prstGeom>
          </p:spPr>
          <p:txBody>
            <a:bodyPr lIns="0" tIns="0" rIns="0" bIns="0" rtlCol="0" anchor="t">
              <a:spAutoFit/>
            </a:bodyPr>
            <a:lstStyle/>
            <a:p>
              <a:pPr marL="345439" lvl="1" indent="-172720">
                <a:lnSpc>
                  <a:spcPts val="2239"/>
                </a:lnSpc>
                <a:buFont typeface="Arial"/>
                <a:buChar char="•"/>
              </a:pPr>
              <a:r>
                <a:rPr lang="en-US" sz="1599">
                  <a:solidFill>
                    <a:srgbClr val="FFFFFF"/>
                  </a:solidFill>
                  <a:latin typeface="Alata"/>
                </a:rPr>
                <a:t>Notification</a:t>
              </a:r>
            </a:p>
          </p:txBody>
        </p:sp>
        <p:pic>
          <p:nvPicPr>
            <p:cNvPr id="18" name="Picture 18"/>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9703045" y="8752555"/>
              <a:ext cx="531999" cy="531999"/>
            </a:xfrm>
            <a:prstGeom prst="rect">
              <a:avLst/>
            </a:prstGeom>
          </p:spPr>
        </p:pic>
        <p:pic>
          <p:nvPicPr>
            <p:cNvPr id="19" name="Picture 19"/>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5744895" y="5909049"/>
              <a:ext cx="1248423" cy="1248423"/>
            </a:xfrm>
            <a:prstGeom prst="rect">
              <a:avLst/>
            </a:prstGeom>
          </p:spPr>
        </p:pic>
        <p:pic>
          <p:nvPicPr>
            <p:cNvPr id="20" name="Picture 20"/>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a:fillRect/>
            </a:stretch>
          </p:blipFill>
          <p:spPr>
            <a:xfrm>
              <a:off x="9052081" y="5778797"/>
              <a:ext cx="1182963" cy="1182963"/>
            </a:xfrm>
            <a:prstGeom prst="rect">
              <a:avLst/>
            </a:prstGeom>
          </p:spPr>
        </p:pic>
        <p:pic>
          <p:nvPicPr>
            <p:cNvPr id="21" name="Picture 21"/>
            <p:cNvPicPr>
              <a:picLocks noChangeAspect="1"/>
            </p:cNvPicPr>
            <p:nvPr/>
          </p:nvPicPr>
          <p:blipFill>
            <a:blip r:embed="rId16" cstate="print">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a:fillRect/>
            </a:stretch>
          </p:blipFill>
          <p:spPr>
            <a:xfrm>
              <a:off x="12542873" y="5909049"/>
              <a:ext cx="1156350" cy="1260483"/>
            </a:xfrm>
            <a:prstGeom prst="rect">
              <a:avLst/>
            </a:prstGeom>
          </p:spPr>
        </p:pic>
        <p:pic>
          <p:nvPicPr>
            <p:cNvPr id="22" name="Picture 22"/>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7681882" y="6429761"/>
              <a:ext cx="531999" cy="531999"/>
            </a:xfrm>
            <a:prstGeom prst="rect">
              <a:avLst/>
            </a:prstGeom>
          </p:spPr>
        </p:pic>
        <p:pic>
          <p:nvPicPr>
            <p:cNvPr id="23" name="Picture 23"/>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11125049" y="6427961"/>
              <a:ext cx="531999" cy="531999"/>
            </a:xfrm>
            <a:prstGeom prst="rect">
              <a:avLst/>
            </a:prstGeom>
          </p:spPr>
        </p:pic>
        <p:sp>
          <p:nvSpPr>
            <p:cNvPr id="24" name="TextBox 24"/>
            <p:cNvSpPr txBox="1"/>
            <p:nvPr/>
          </p:nvSpPr>
          <p:spPr>
            <a:xfrm>
              <a:off x="5527571" y="7380590"/>
              <a:ext cx="2052029" cy="263144"/>
            </a:xfrm>
            <a:prstGeom prst="rect">
              <a:avLst/>
            </a:prstGeom>
          </p:spPr>
          <p:txBody>
            <a:bodyPr lIns="0" tIns="0" rIns="0" bIns="0" rtlCol="0" anchor="t">
              <a:spAutoFit/>
            </a:bodyPr>
            <a:lstStyle/>
            <a:p>
              <a:pPr marL="354077" lvl="1" indent="-177038">
                <a:lnSpc>
                  <a:spcPts val="2296"/>
                </a:lnSpc>
                <a:buFont typeface="Arial"/>
                <a:buChar char="•"/>
              </a:pPr>
              <a:r>
                <a:rPr lang="en-US" sz="1640">
                  <a:solidFill>
                    <a:srgbClr val="FFFFFF"/>
                  </a:solidFill>
                  <a:latin typeface="Alata"/>
                </a:rPr>
                <a:t>Tri + Recherche</a:t>
              </a:r>
            </a:p>
          </p:txBody>
        </p:sp>
        <p:sp>
          <p:nvSpPr>
            <p:cNvPr id="25" name="TextBox 25"/>
            <p:cNvSpPr txBox="1"/>
            <p:nvPr/>
          </p:nvSpPr>
          <p:spPr>
            <a:xfrm>
              <a:off x="12179419" y="7380590"/>
              <a:ext cx="2104350" cy="263144"/>
            </a:xfrm>
            <a:prstGeom prst="rect">
              <a:avLst/>
            </a:prstGeom>
          </p:spPr>
          <p:txBody>
            <a:bodyPr lIns="0" tIns="0" rIns="0" bIns="0" rtlCol="0" anchor="t">
              <a:spAutoFit/>
            </a:bodyPr>
            <a:lstStyle/>
            <a:p>
              <a:pPr marL="354077" lvl="1" indent="-177038" algn="just">
                <a:lnSpc>
                  <a:spcPts val="2296"/>
                </a:lnSpc>
                <a:buFont typeface="Arial"/>
                <a:buChar char="•"/>
              </a:pPr>
              <a:r>
                <a:rPr lang="en-US" sz="1640">
                  <a:solidFill>
                    <a:srgbClr val="FFFFFF"/>
                  </a:solidFill>
                  <a:latin typeface="Alata"/>
                </a:rPr>
                <a:t>PDF personnalisé</a:t>
              </a:r>
            </a:p>
          </p:txBody>
        </p:sp>
        <p:sp>
          <p:nvSpPr>
            <p:cNvPr id="26" name="TextBox 26"/>
            <p:cNvSpPr txBox="1"/>
            <p:nvPr/>
          </p:nvSpPr>
          <p:spPr>
            <a:xfrm>
              <a:off x="8849880" y="7380590"/>
              <a:ext cx="1587366" cy="263144"/>
            </a:xfrm>
            <a:prstGeom prst="rect">
              <a:avLst/>
            </a:prstGeom>
          </p:spPr>
          <p:txBody>
            <a:bodyPr lIns="0" tIns="0" rIns="0" bIns="0" rtlCol="0" anchor="t">
              <a:spAutoFit/>
            </a:bodyPr>
            <a:lstStyle/>
            <a:p>
              <a:pPr marL="354077" lvl="1" indent="-177038">
                <a:lnSpc>
                  <a:spcPts val="2296"/>
                </a:lnSpc>
                <a:buFont typeface="Arial"/>
                <a:buChar char="•"/>
              </a:pPr>
              <a:r>
                <a:rPr lang="en-US" sz="1640">
                  <a:solidFill>
                    <a:srgbClr val="FFFFFF"/>
                  </a:solidFill>
                  <a:latin typeface="Alata"/>
                </a:rPr>
                <a:t>Statistiques</a:t>
              </a:r>
            </a:p>
          </p:txBody>
        </p:sp>
        <p:sp>
          <p:nvSpPr>
            <p:cNvPr id="27" name="TextBox 27"/>
            <p:cNvSpPr txBox="1"/>
            <p:nvPr/>
          </p:nvSpPr>
          <p:spPr>
            <a:xfrm>
              <a:off x="5097925" y="4518815"/>
              <a:ext cx="2938058" cy="497840"/>
            </a:xfrm>
            <a:prstGeom prst="rect">
              <a:avLst/>
            </a:prstGeom>
          </p:spPr>
          <p:txBody>
            <a:bodyPr lIns="0" tIns="0" rIns="0" bIns="0" rtlCol="0" anchor="t">
              <a:spAutoFit/>
            </a:bodyPr>
            <a:lstStyle/>
            <a:p>
              <a:pPr marL="626111" lvl="1" indent="-313055">
                <a:lnSpc>
                  <a:spcPts val="4060"/>
                </a:lnSpc>
                <a:buFont typeface="Arial"/>
                <a:buChar char="•"/>
              </a:pPr>
              <a:r>
                <a:rPr lang="en-US" sz="2900" dirty="0">
                  <a:solidFill>
                    <a:srgbClr val="FFFFFF"/>
                  </a:solidFill>
                  <a:latin typeface="Alata"/>
                </a:rPr>
                <a:t>Les métiers :</a:t>
              </a:r>
            </a:p>
          </p:txBody>
        </p:sp>
      </p:grpSp>
      <p:sp>
        <p:nvSpPr>
          <p:cNvPr id="28" name="TextBox 28"/>
          <p:cNvSpPr txBox="1"/>
          <p:nvPr/>
        </p:nvSpPr>
        <p:spPr>
          <a:xfrm>
            <a:off x="4484456" y="600064"/>
            <a:ext cx="10842427" cy="1028700"/>
          </a:xfrm>
          <a:prstGeom prst="rect">
            <a:avLst/>
          </a:prstGeom>
        </p:spPr>
        <p:txBody>
          <a:bodyPr lIns="0" tIns="0" rIns="0" bIns="0" rtlCol="0" anchor="t">
            <a:spAutoFit/>
          </a:bodyPr>
          <a:lstStyle/>
          <a:p>
            <a:pPr algn="ctr">
              <a:lnSpc>
                <a:spcPts val="8400"/>
              </a:lnSpc>
              <a:spcBef>
                <a:spcPct val="0"/>
              </a:spcBef>
            </a:pPr>
            <a:r>
              <a:rPr lang="en-US" sz="6000" dirty="0">
                <a:solidFill>
                  <a:srgbClr val="03989E"/>
                </a:solidFill>
                <a:latin typeface="Open Sans Light Bold"/>
              </a:rPr>
              <a:t>2. Expression des </a:t>
            </a:r>
            <a:r>
              <a:rPr lang="en-US" sz="6000" dirty="0" err="1">
                <a:solidFill>
                  <a:srgbClr val="03989E"/>
                </a:solidFill>
                <a:latin typeface="Open Sans Light Bold"/>
              </a:rPr>
              <a:t>besoins</a:t>
            </a:r>
            <a:r>
              <a:rPr lang="en-US" sz="6000" dirty="0">
                <a:solidFill>
                  <a:srgbClr val="03989E"/>
                </a:solidFill>
                <a:latin typeface="Open Sans Light Bold"/>
              </a:rPr>
              <a:t> : </a:t>
            </a:r>
          </a:p>
        </p:txBody>
      </p:sp>
      <p:sp>
        <p:nvSpPr>
          <p:cNvPr id="29" name="Flèche : pentagone 28">
            <a:extLst>
              <a:ext uri="{FF2B5EF4-FFF2-40B4-BE49-F238E27FC236}">
                <a16:creationId xmlns:a16="http://schemas.microsoft.com/office/drawing/2014/main" id="{1786D007-6521-4A43-A646-A6E8A6AA9990}"/>
              </a:ext>
            </a:extLst>
          </p:cNvPr>
          <p:cNvSpPr/>
          <p:nvPr/>
        </p:nvSpPr>
        <p:spPr>
          <a:xfrm>
            <a:off x="13762" y="1024389"/>
            <a:ext cx="3379695" cy="1648232"/>
          </a:xfrm>
          <a:prstGeom prst="homePlate">
            <a:avLst/>
          </a:prstGeom>
          <a:solidFill>
            <a:srgbClr val="A42A4A"/>
          </a:solidFill>
        </p:spPr>
        <p:txBody>
          <a:bodyPr rtlCol="0" anchor="ctr"/>
          <a:lstStyle/>
          <a:p>
            <a:pPr algn="ctr"/>
            <a:endParaRPr lang="fr-FR">
              <a:solidFill>
                <a:schemeClr val="tx1"/>
              </a:solidFill>
            </a:endParaRPr>
          </a:p>
        </p:txBody>
      </p:sp>
      <p:pic>
        <p:nvPicPr>
          <p:cNvPr id="30" name="Picture 14">
            <a:extLst>
              <a:ext uri="{FF2B5EF4-FFF2-40B4-BE49-F238E27FC236}">
                <a16:creationId xmlns:a16="http://schemas.microsoft.com/office/drawing/2014/main" id="{3651C327-65D9-FBD0-C6F4-B08E3D328111}"/>
              </a:ext>
            </a:extLst>
          </p:cNvPr>
          <p:cNvPicPr>
            <a:picLocks noChangeAspect="1"/>
          </p:cNvPicPr>
          <p:nvPr/>
        </p:nvPicPr>
        <p:blipFill>
          <a:blip r:embed="rId18"/>
          <a:srcRect/>
          <a:stretch>
            <a:fillRect/>
          </a:stretch>
        </p:blipFill>
        <p:spPr>
          <a:xfrm>
            <a:off x="883849" y="1271278"/>
            <a:ext cx="1155830" cy="115445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barn(inVertical)">
                                      <p:cBhvr>
                                        <p:cTn id="7" dur="500"/>
                                        <p:tgtEl>
                                          <p:spTgt spid="2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4"/>
                                        </p:tgtEl>
                                        <p:attrNameLst>
                                          <p:attrName>style.visibility</p:attrName>
                                        </p:attrNameLst>
                                      </p:cBhvr>
                                      <p:to>
                                        <p:strVal val="visible"/>
                                      </p:to>
                                    </p:set>
                                    <p:animEffect transition="in" filter="fade">
                                      <p:cBhvr>
                                        <p:cTn id="12"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l="2877" t="2898" r="2898" b="2877"/>
          <a:stretch>
            <a:fillRect/>
          </a:stretch>
        </p:blipFill>
        <p:spPr>
          <a:xfrm>
            <a:off x="0" y="0"/>
            <a:ext cx="18288000" cy="10287000"/>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8506581" flipH="1">
            <a:off x="9210075" y="1025960"/>
            <a:ext cx="13402611" cy="2395717"/>
          </a:xfrm>
          <a:prstGeom prst="rect">
            <a:avLst/>
          </a:prstGeom>
        </p:spPr>
      </p:pic>
      <p:grpSp>
        <p:nvGrpSpPr>
          <p:cNvPr id="4" name="Group 4"/>
          <p:cNvGrpSpPr/>
          <p:nvPr/>
        </p:nvGrpSpPr>
        <p:grpSpPr>
          <a:xfrm>
            <a:off x="2893926" y="-2148159"/>
            <a:ext cx="12820615" cy="12820615"/>
            <a:chOff x="0" y="0"/>
            <a:chExt cx="812800" cy="812800"/>
          </a:xfrm>
        </p:grpSpPr>
        <p:sp>
          <p:nvSpPr>
            <p:cNvPr id="5" name="Freeform 5"/>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A42A4A"/>
            </a:solidFill>
          </p:spPr>
        </p:sp>
        <p:sp>
          <p:nvSpPr>
            <p:cNvPr id="6" name="TextBox 6"/>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pic>
        <p:nvPicPr>
          <p:cNvPr id="10" name="Picture 10"/>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8506581" flipH="1">
            <a:off x="-4398377" y="8060442"/>
            <a:ext cx="13402611" cy="2395717"/>
          </a:xfrm>
          <a:prstGeom prst="rect">
            <a:avLst/>
          </a:prstGeom>
        </p:spPr>
      </p:pic>
      <p:sp>
        <p:nvSpPr>
          <p:cNvPr id="11" name="TextBox 11"/>
          <p:cNvSpPr txBox="1"/>
          <p:nvPr/>
        </p:nvSpPr>
        <p:spPr>
          <a:xfrm>
            <a:off x="4926134" y="1644015"/>
            <a:ext cx="8886587" cy="863600"/>
          </a:xfrm>
          <a:prstGeom prst="rect">
            <a:avLst/>
          </a:prstGeom>
        </p:spPr>
        <p:txBody>
          <a:bodyPr lIns="0" tIns="0" rIns="0" bIns="0" rtlCol="0" anchor="t">
            <a:spAutoFit/>
          </a:bodyPr>
          <a:lstStyle/>
          <a:p>
            <a:pPr algn="ctr">
              <a:lnSpc>
                <a:spcPts val="7000"/>
              </a:lnSpc>
            </a:pPr>
            <a:r>
              <a:rPr lang="en-US" sz="5000" dirty="0">
                <a:solidFill>
                  <a:srgbClr val="FFFFFF"/>
                </a:solidFill>
                <a:latin typeface="Alata"/>
              </a:rPr>
              <a:t>La gestion des </a:t>
            </a:r>
            <a:r>
              <a:rPr lang="en-US" sz="5000" dirty="0" err="1">
                <a:solidFill>
                  <a:srgbClr val="FFFFFF"/>
                </a:solidFill>
                <a:latin typeface="Alata"/>
              </a:rPr>
              <a:t>bénévoles</a:t>
            </a:r>
            <a:r>
              <a:rPr lang="en-US" sz="5000" dirty="0">
                <a:solidFill>
                  <a:srgbClr val="FFFFFF"/>
                </a:solidFill>
                <a:latin typeface="Alata"/>
              </a:rPr>
              <a:t> :</a:t>
            </a:r>
          </a:p>
        </p:txBody>
      </p:sp>
      <p:grpSp>
        <p:nvGrpSpPr>
          <p:cNvPr id="7" name="Groupe 6">
            <a:extLst>
              <a:ext uri="{FF2B5EF4-FFF2-40B4-BE49-F238E27FC236}">
                <a16:creationId xmlns:a16="http://schemas.microsoft.com/office/drawing/2014/main" id="{BDE33F2D-CCC0-0D87-DD25-EDC05D5CAB32}"/>
              </a:ext>
            </a:extLst>
          </p:cNvPr>
          <p:cNvGrpSpPr/>
          <p:nvPr/>
        </p:nvGrpSpPr>
        <p:grpSpPr>
          <a:xfrm>
            <a:off x="4508108" y="3022193"/>
            <a:ext cx="9722640" cy="6717225"/>
            <a:chOff x="4508108" y="3022193"/>
            <a:chExt cx="9722640" cy="6717225"/>
          </a:xfrm>
        </p:grpSpPr>
        <p:sp>
          <p:nvSpPr>
            <p:cNvPr id="12" name="TextBox 12"/>
            <p:cNvSpPr txBox="1"/>
            <p:nvPr/>
          </p:nvSpPr>
          <p:spPr>
            <a:xfrm>
              <a:off x="4508108" y="3022193"/>
              <a:ext cx="9722640" cy="860425"/>
            </a:xfrm>
            <a:prstGeom prst="rect">
              <a:avLst/>
            </a:prstGeom>
          </p:spPr>
          <p:txBody>
            <a:bodyPr lIns="0" tIns="0" rIns="0" bIns="0" rtlCol="0" anchor="t">
              <a:spAutoFit/>
            </a:bodyPr>
            <a:lstStyle/>
            <a:p>
              <a:pPr marL="539749" lvl="1" indent="-269875" algn="just">
                <a:lnSpc>
                  <a:spcPts val="3499"/>
                </a:lnSpc>
                <a:spcBef>
                  <a:spcPct val="0"/>
                </a:spcBef>
                <a:buFont typeface="Arial"/>
                <a:buChar char="•"/>
              </a:pPr>
              <a:r>
                <a:rPr lang="en-US" sz="2499" u="none" dirty="0">
                  <a:solidFill>
                    <a:srgbClr val="FFFFFF"/>
                  </a:solidFill>
                  <a:latin typeface="Alata"/>
                </a:rPr>
                <a:t> Le </a:t>
              </a:r>
              <a:r>
                <a:rPr lang="en-US" sz="2499" u="none" dirty="0" err="1">
                  <a:solidFill>
                    <a:srgbClr val="FFFFFF"/>
                  </a:solidFill>
                  <a:latin typeface="Alata"/>
                </a:rPr>
                <a:t>suivi</a:t>
              </a:r>
              <a:r>
                <a:rPr lang="en-US" sz="2499" u="none" dirty="0">
                  <a:solidFill>
                    <a:srgbClr val="FFFFFF"/>
                  </a:solidFill>
                  <a:latin typeface="Alata"/>
                </a:rPr>
                <a:t> des </a:t>
              </a:r>
              <a:r>
                <a:rPr lang="en-US" sz="2499" u="none" dirty="0" err="1">
                  <a:solidFill>
                    <a:srgbClr val="FFFFFF"/>
                  </a:solidFill>
                  <a:latin typeface="Alata"/>
                </a:rPr>
                <a:t>heures</a:t>
              </a:r>
              <a:r>
                <a:rPr lang="en-US" sz="2499" u="none" dirty="0">
                  <a:solidFill>
                    <a:srgbClr val="FFFFFF"/>
                  </a:solidFill>
                  <a:latin typeface="Alata"/>
                </a:rPr>
                <a:t> de </a:t>
              </a:r>
              <a:r>
                <a:rPr lang="en-US" sz="2499" u="none" dirty="0" err="1">
                  <a:solidFill>
                    <a:srgbClr val="FFFFFF"/>
                  </a:solidFill>
                  <a:latin typeface="Alata"/>
                </a:rPr>
                <a:t>bénévolat</a:t>
              </a:r>
              <a:r>
                <a:rPr lang="en-US" sz="2499" u="none" dirty="0">
                  <a:solidFill>
                    <a:srgbClr val="FFFFFF"/>
                  </a:solidFill>
                  <a:latin typeface="Alata"/>
                </a:rPr>
                <a:t> et la coordination des affectations de </a:t>
              </a:r>
              <a:r>
                <a:rPr lang="en-US" sz="2499" u="none" dirty="0" err="1">
                  <a:solidFill>
                    <a:srgbClr val="FFFFFF"/>
                  </a:solidFill>
                  <a:latin typeface="Alata"/>
                </a:rPr>
                <a:t>bénévoles</a:t>
              </a:r>
              <a:r>
                <a:rPr lang="en-US" sz="2499" u="none" dirty="0">
                  <a:solidFill>
                    <a:srgbClr val="FFFFFF"/>
                  </a:solidFill>
                  <a:latin typeface="Alata"/>
                </a:rPr>
                <a:t>.</a:t>
              </a:r>
            </a:p>
          </p:txBody>
        </p:sp>
        <p:sp>
          <p:nvSpPr>
            <p:cNvPr id="14" name="TextBox 14"/>
            <p:cNvSpPr txBox="1"/>
            <p:nvPr/>
          </p:nvSpPr>
          <p:spPr>
            <a:xfrm>
              <a:off x="4670808" y="4387671"/>
              <a:ext cx="6196008" cy="497840"/>
            </a:xfrm>
            <a:prstGeom prst="rect">
              <a:avLst/>
            </a:prstGeom>
          </p:spPr>
          <p:txBody>
            <a:bodyPr lIns="0" tIns="0" rIns="0" bIns="0" rtlCol="0" anchor="t">
              <a:spAutoFit/>
            </a:bodyPr>
            <a:lstStyle/>
            <a:p>
              <a:pPr marL="626111" lvl="1" indent="-313055">
                <a:lnSpc>
                  <a:spcPts val="4060"/>
                </a:lnSpc>
                <a:buFont typeface="Arial"/>
                <a:buChar char="•"/>
              </a:pPr>
              <a:r>
                <a:rPr lang="en-US" sz="2900" dirty="0">
                  <a:solidFill>
                    <a:srgbClr val="FFFFFF"/>
                  </a:solidFill>
                  <a:latin typeface="Alata"/>
                </a:rPr>
                <a:t>Les métiers :</a:t>
              </a:r>
            </a:p>
          </p:txBody>
        </p:sp>
        <p:grpSp>
          <p:nvGrpSpPr>
            <p:cNvPr id="15" name="Group 15"/>
            <p:cNvGrpSpPr/>
            <p:nvPr/>
          </p:nvGrpSpPr>
          <p:grpSpPr>
            <a:xfrm>
              <a:off x="5056523" y="5513531"/>
              <a:ext cx="8756198" cy="4225887"/>
              <a:chOff x="0" y="0"/>
              <a:chExt cx="11674931" cy="5634516"/>
            </a:xfrm>
          </p:grpSpPr>
          <p:pic>
            <p:nvPicPr>
              <p:cNvPr id="16" name="Picture 16"/>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7421410" y="3532547"/>
                <a:ext cx="1447721" cy="1608579"/>
              </a:xfrm>
              <a:prstGeom prst="rect">
                <a:avLst/>
              </a:prstGeom>
            </p:spPr>
          </p:pic>
          <p:pic>
            <p:nvPicPr>
              <p:cNvPr id="17" name="Picture 17"/>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2308052" y="3485543"/>
                <a:ext cx="1971040" cy="1261466"/>
              </a:xfrm>
              <a:prstGeom prst="rect">
                <a:avLst/>
              </a:prstGeom>
            </p:spPr>
          </p:pic>
          <p:sp>
            <p:nvSpPr>
              <p:cNvPr id="18" name="TextBox 18"/>
              <p:cNvSpPr txBox="1"/>
              <p:nvPr/>
            </p:nvSpPr>
            <p:spPr>
              <a:xfrm>
                <a:off x="2458351" y="5291828"/>
                <a:ext cx="1974039" cy="342688"/>
              </a:xfrm>
              <a:prstGeom prst="rect">
                <a:avLst/>
              </a:prstGeom>
            </p:spPr>
            <p:txBody>
              <a:bodyPr lIns="0" tIns="0" rIns="0" bIns="0" rtlCol="0" anchor="t">
                <a:spAutoFit/>
              </a:bodyPr>
              <a:lstStyle/>
              <a:p>
                <a:pPr marL="345439" lvl="1" indent="-172720">
                  <a:lnSpc>
                    <a:spcPts val="2239"/>
                  </a:lnSpc>
                  <a:buFont typeface="Arial"/>
                  <a:buChar char="•"/>
                </a:pPr>
                <a:r>
                  <a:rPr lang="en-US" sz="1599">
                    <a:solidFill>
                      <a:srgbClr val="FFFFFF"/>
                    </a:solidFill>
                    <a:latin typeface="Alata"/>
                  </a:rPr>
                  <a:t>Chat bot</a:t>
                </a:r>
              </a:p>
            </p:txBody>
          </p:sp>
          <p:sp>
            <p:nvSpPr>
              <p:cNvPr id="19" name="TextBox 19"/>
              <p:cNvSpPr txBox="1"/>
              <p:nvPr/>
            </p:nvSpPr>
            <p:spPr>
              <a:xfrm>
                <a:off x="7199140" y="5291828"/>
                <a:ext cx="1892260" cy="342688"/>
              </a:xfrm>
              <a:prstGeom prst="rect">
                <a:avLst/>
              </a:prstGeom>
            </p:spPr>
            <p:txBody>
              <a:bodyPr lIns="0" tIns="0" rIns="0" bIns="0" rtlCol="0" anchor="t">
                <a:spAutoFit/>
              </a:bodyPr>
              <a:lstStyle/>
              <a:p>
                <a:pPr marL="345439" lvl="1" indent="-172720">
                  <a:lnSpc>
                    <a:spcPts val="2239"/>
                  </a:lnSpc>
                  <a:buFont typeface="Arial"/>
                  <a:buChar char="•"/>
                </a:pPr>
                <a:r>
                  <a:rPr lang="en-US" sz="1599">
                    <a:solidFill>
                      <a:srgbClr val="FFFFFF"/>
                    </a:solidFill>
                    <a:latin typeface="Alata"/>
                  </a:rPr>
                  <a:t>Calendrier</a:t>
                </a:r>
              </a:p>
            </p:txBody>
          </p:sp>
          <p:pic>
            <p:nvPicPr>
              <p:cNvPr id="20" name="Picture 20"/>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5567300" y="3965011"/>
                <a:ext cx="709332" cy="709332"/>
              </a:xfrm>
              <a:prstGeom prst="rect">
                <a:avLst/>
              </a:prstGeom>
            </p:spPr>
          </p:pic>
          <p:pic>
            <p:nvPicPr>
              <p:cNvPr id="21" name="Picture 21"/>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289766" y="173669"/>
                <a:ext cx="1664564" cy="1664564"/>
              </a:xfrm>
              <a:prstGeom prst="rect">
                <a:avLst/>
              </a:prstGeom>
            </p:spPr>
          </p:pic>
          <p:pic>
            <p:nvPicPr>
              <p:cNvPr id="22" name="Picture 22"/>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a:fillRect/>
              </a:stretch>
            </p:blipFill>
            <p:spPr>
              <a:xfrm>
                <a:off x="4699347" y="0"/>
                <a:ext cx="1577284" cy="1577284"/>
              </a:xfrm>
              <a:prstGeom prst="rect">
                <a:avLst/>
              </a:prstGeom>
            </p:spPr>
          </p:pic>
          <p:pic>
            <p:nvPicPr>
              <p:cNvPr id="23" name="Picture 23"/>
              <p:cNvPicPr>
                <a:picLocks noChangeAspect="1"/>
              </p:cNvPicPr>
              <p:nvPr/>
            </p:nvPicPr>
            <p:blipFill>
              <a:blip r:embed="rId16" cstate="print">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a:fillRect/>
              </a:stretch>
            </p:blipFill>
            <p:spPr>
              <a:xfrm>
                <a:off x="9359311" y="0"/>
                <a:ext cx="1541800" cy="1680644"/>
              </a:xfrm>
              <a:prstGeom prst="rect">
                <a:avLst/>
              </a:prstGeom>
            </p:spPr>
          </p:pic>
          <p:pic>
            <p:nvPicPr>
              <p:cNvPr id="24" name="Picture 24"/>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2736039" y="596976"/>
                <a:ext cx="709332" cy="709332"/>
              </a:xfrm>
              <a:prstGeom prst="rect">
                <a:avLst/>
              </a:prstGeom>
            </p:spPr>
          </p:pic>
          <p:pic>
            <p:nvPicPr>
              <p:cNvPr id="25" name="Picture 25"/>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7533931" y="596976"/>
                <a:ext cx="709332" cy="709332"/>
              </a:xfrm>
              <a:prstGeom prst="rect">
                <a:avLst/>
              </a:prstGeom>
            </p:spPr>
          </p:pic>
          <p:sp>
            <p:nvSpPr>
              <p:cNvPr id="26" name="TextBox 26"/>
              <p:cNvSpPr txBox="1"/>
              <p:nvPr/>
            </p:nvSpPr>
            <p:spPr>
              <a:xfrm>
                <a:off x="0" y="2142074"/>
                <a:ext cx="2736039" cy="344509"/>
              </a:xfrm>
              <a:prstGeom prst="rect">
                <a:avLst/>
              </a:prstGeom>
            </p:spPr>
            <p:txBody>
              <a:bodyPr lIns="0" tIns="0" rIns="0" bIns="0" rtlCol="0" anchor="t">
                <a:spAutoFit/>
              </a:bodyPr>
              <a:lstStyle/>
              <a:p>
                <a:pPr marL="354077" lvl="1" indent="-177038">
                  <a:lnSpc>
                    <a:spcPts val="2296"/>
                  </a:lnSpc>
                  <a:buFont typeface="Arial"/>
                  <a:buChar char="•"/>
                </a:pPr>
                <a:r>
                  <a:rPr lang="en-US" sz="1640">
                    <a:solidFill>
                      <a:srgbClr val="FFFFFF"/>
                    </a:solidFill>
                    <a:latin typeface="Alata"/>
                  </a:rPr>
                  <a:t>Tri + Recherche</a:t>
                </a:r>
              </a:p>
            </p:txBody>
          </p:sp>
          <p:sp>
            <p:nvSpPr>
              <p:cNvPr id="27" name="TextBox 27"/>
              <p:cNvSpPr txBox="1"/>
              <p:nvPr/>
            </p:nvSpPr>
            <p:spPr>
              <a:xfrm>
                <a:off x="8869131" y="2142074"/>
                <a:ext cx="2805800" cy="344509"/>
              </a:xfrm>
              <a:prstGeom prst="rect">
                <a:avLst/>
              </a:prstGeom>
            </p:spPr>
            <p:txBody>
              <a:bodyPr lIns="0" tIns="0" rIns="0" bIns="0" rtlCol="0" anchor="t">
                <a:spAutoFit/>
              </a:bodyPr>
              <a:lstStyle/>
              <a:p>
                <a:pPr marL="354077" lvl="1" indent="-177038" algn="just">
                  <a:lnSpc>
                    <a:spcPts val="2296"/>
                  </a:lnSpc>
                  <a:buFont typeface="Arial"/>
                  <a:buChar char="•"/>
                </a:pPr>
                <a:r>
                  <a:rPr lang="en-US" sz="1640">
                    <a:solidFill>
                      <a:srgbClr val="FFFFFF"/>
                    </a:solidFill>
                    <a:latin typeface="Alata"/>
                  </a:rPr>
                  <a:t>PDF personnalisé</a:t>
                </a:r>
              </a:p>
            </p:txBody>
          </p:sp>
          <p:sp>
            <p:nvSpPr>
              <p:cNvPr id="28" name="TextBox 28"/>
              <p:cNvSpPr txBox="1"/>
              <p:nvPr/>
            </p:nvSpPr>
            <p:spPr>
              <a:xfrm>
                <a:off x="4429745" y="2142074"/>
                <a:ext cx="2116488" cy="344509"/>
              </a:xfrm>
              <a:prstGeom prst="rect">
                <a:avLst/>
              </a:prstGeom>
            </p:spPr>
            <p:txBody>
              <a:bodyPr lIns="0" tIns="0" rIns="0" bIns="0" rtlCol="0" anchor="t">
                <a:spAutoFit/>
              </a:bodyPr>
              <a:lstStyle/>
              <a:p>
                <a:pPr marL="354077" lvl="1" indent="-177038">
                  <a:lnSpc>
                    <a:spcPts val="2296"/>
                  </a:lnSpc>
                  <a:buFont typeface="Arial"/>
                  <a:buChar char="•"/>
                </a:pPr>
                <a:r>
                  <a:rPr lang="en-US" sz="1640">
                    <a:solidFill>
                      <a:srgbClr val="FFFFFF"/>
                    </a:solidFill>
                    <a:latin typeface="Alata"/>
                  </a:rPr>
                  <a:t>Statistiques</a:t>
                </a:r>
              </a:p>
            </p:txBody>
          </p:sp>
        </p:grpSp>
      </p:grpSp>
      <p:sp>
        <p:nvSpPr>
          <p:cNvPr id="29" name="TextBox 29"/>
          <p:cNvSpPr txBox="1"/>
          <p:nvPr/>
        </p:nvSpPr>
        <p:spPr>
          <a:xfrm>
            <a:off x="4035164" y="558531"/>
            <a:ext cx="10842427" cy="1028700"/>
          </a:xfrm>
          <a:prstGeom prst="rect">
            <a:avLst/>
          </a:prstGeom>
        </p:spPr>
        <p:txBody>
          <a:bodyPr lIns="0" tIns="0" rIns="0" bIns="0" rtlCol="0" anchor="t">
            <a:spAutoFit/>
          </a:bodyPr>
          <a:lstStyle/>
          <a:p>
            <a:pPr algn="ctr">
              <a:lnSpc>
                <a:spcPts val="8400"/>
              </a:lnSpc>
              <a:spcBef>
                <a:spcPct val="0"/>
              </a:spcBef>
            </a:pPr>
            <a:r>
              <a:rPr lang="en-US" sz="6000" dirty="0">
                <a:solidFill>
                  <a:srgbClr val="03989E"/>
                </a:solidFill>
                <a:latin typeface="Open Sans Light Bold"/>
              </a:rPr>
              <a:t>2. Expression des </a:t>
            </a:r>
            <a:r>
              <a:rPr lang="en-US" sz="6000" dirty="0" err="1">
                <a:solidFill>
                  <a:srgbClr val="03989E"/>
                </a:solidFill>
                <a:latin typeface="Open Sans Light Bold"/>
              </a:rPr>
              <a:t>besoins</a:t>
            </a:r>
            <a:r>
              <a:rPr lang="en-US" sz="6000" dirty="0">
                <a:solidFill>
                  <a:srgbClr val="03989E"/>
                </a:solidFill>
                <a:latin typeface="Open Sans Light Bold"/>
              </a:rPr>
              <a:t> : </a:t>
            </a:r>
          </a:p>
        </p:txBody>
      </p:sp>
      <p:sp>
        <p:nvSpPr>
          <p:cNvPr id="30" name="Flèche : pentagone 29">
            <a:extLst>
              <a:ext uri="{FF2B5EF4-FFF2-40B4-BE49-F238E27FC236}">
                <a16:creationId xmlns:a16="http://schemas.microsoft.com/office/drawing/2014/main" id="{04DD0496-8EEA-EF66-E942-97F947AF960C}"/>
              </a:ext>
            </a:extLst>
          </p:cNvPr>
          <p:cNvSpPr/>
          <p:nvPr/>
        </p:nvSpPr>
        <p:spPr>
          <a:xfrm>
            <a:off x="13762" y="1024389"/>
            <a:ext cx="3379695" cy="1648232"/>
          </a:xfrm>
          <a:prstGeom prst="homePlate">
            <a:avLst/>
          </a:prstGeom>
          <a:solidFill>
            <a:srgbClr val="A42A4A"/>
          </a:solidFill>
        </p:spPr>
        <p:txBody>
          <a:bodyPr rtlCol="0" anchor="ctr"/>
          <a:lstStyle/>
          <a:p>
            <a:pPr algn="ctr"/>
            <a:endParaRPr lang="fr-FR">
              <a:solidFill>
                <a:schemeClr val="tx1"/>
              </a:solidFill>
            </a:endParaRPr>
          </a:p>
        </p:txBody>
      </p:sp>
      <p:pic>
        <p:nvPicPr>
          <p:cNvPr id="31" name="Picture 14">
            <a:extLst>
              <a:ext uri="{FF2B5EF4-FFF2-40B4-BE49-F238E27FC236}">
                <a16:creationId xmlns:a16="http://schemas.microsoft.com/office/drawing/2014/main" id="{AB114AB4-FAB5-3731-91DE-2C41286A73FF}"/>
              </a:ext>
            </a:extLst>
          </p:cNvPr>
          <p:cNvPicPr>
            <a:picLocks noChangeAspect="1"/>
          </p:cNvPicPr>
          <p:nvPr/>
        </p:nvPicPr>
        <p:blipFill>
          <a:blip r:embed="rId18"/>
          <a:srcRect/>
          <a:stretch>
            <a:fillRect/>
          </a:stretch>
        </p:blipFill>
        <p:spPr>
          <a:xfrm>
            <a:off x="883849" y="1271278"/>
            <a:ext cx="1155830" cy="115445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down)">
                                      <p:cBhvr>
                                        <p:cTn id="7" dur="1000"/>
                                        <p:tgtEl>
                                          <p:spTgt spid="29"/>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barn(inVertical)">
                                      <p:cBhvr>
                                        <p:cTn id="12" dur="10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2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8506581" flipH="1">
            <a:off x="9210075" y="1025960"/>
            <a:ext cx="13402611" cy="2395717"/>
          </a:xfrm>
          <a:prstGeom prst="rect">
            <a:avLst/>
          </a:prstGeom>
        </p:spPr>
      </p:pic>
      <p:grpSp>
        <p:nvGrpSpPr>
          <p:cNvPr id="3" name="Group 3"/>
          <p:cNvGrpSpPr/>
          <p:nvPr/>
        </p:nvGrpSpPr>
        <p:grpSpPr>
          <a:xfrm>
            <a:off x="2695913" y="-1859448"/>
            <a:ext cx="12820615" cy="12820615"/>
            <a:chOff x="0" y="0"/>
            <a:chExt cx="812800" cy="812800"/>
          </a:xfrm>
        </p:grpSpPr>
        <p:sp>
          <p:nvSpPr>
            <p:cNvPr id="4" name="Freeform 4"/>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A42A4A"/>
            </a:solidFill>
          </p:spPr>
        </p:sp>
        <p:sp>
          <p:nvSpPr>
            <p:cNvPr id="5" name="TextBox 5"/>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pic>
        <p:nvPicPr>
          <p:cNvPr id="9" name="Picture 9"/>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8506581" flipH="1">
            <a:off x="-4398377" y="8060442"/>
            <a:ext cx="13402611" cy="2395717"/>
          </a:xfrm>
          <a:prstGeom prst="rect">
            <a:avLst/>
          </a:prstGeom>
        </p:spPr>
      </p:pic>
      <p:sp>
        <p:nvSpPr>
          <p:cNvPr id="10" name="TextBox 10"/>
          <p:cNvSpPr txBox="1"/>
          <p:nvPr/>
        </p:nvSpPr>
        <p:spPr>
          <a:xfrm>
            <a:off x="4449988" y="1360218"/>
            <a:ext cx="9388024" cy="863600"/>
          </a:xfrm>
          <a:prstGeom prst="rect">
            <a:avLst/>
          </a:prstGeom>
        </p:spPr>
        <p:txBody>
          <a:bodyPr lIns="0" tIns="0" rIns="0" bIns="0" rtlCol="0" anchor="t">
            <a:spAutoFit/>
          </a:bodyPr>
          <a:lstStyle/>
          <a:p>
            <a:pPr algn="ctr">
              <a:lnSpc>
                <a:spcPts val="7000"/>
              </a:lnSpc>
            </a:pPr>
            <a:r>
              <a:rPr lang="en-US" sz="5000" dirty="0">
                <a:solidFill>
                  <a:srgbClr val="FFFFFF"/>
                </a:solidFill>
                <a:latin typeface="Alata"/>
              </a:rPr>
              <a:t>La gestion des </a:t>
            </a:r>
            <a:r>
              <a:rPr lang="en-US" sz="5000" dirty="0" err="1">
                <a:solidFill>
                  <a:srgbClr val="FFFFFF"/>
                </a:solidFill>
                <a:latin typeface="Alata"/>
              </a:rPr>
              <a:t>employés</a:t>
            </a:r>
            <a:r>
              <a:rPr lang="en-US" sz="5000" dirty="0">
                <a:solidFill>
                  <a:srgbClr val="FFFFFF"/>
                </a:solidFill>
                <a:latin typeface="Alata"/>
              </a:rPr>
              <a:t> :</a:t>
            </a:r>
          </a:p>
        </p:txBody>
      </p:sp>
      <p:grpSp>
        <p:nvGrpSpPr>
          <p:cNvPr id="6" name="Groupe 5">
            <a:extLst>
              <a:ext uri="{FF2B5EF4-FFF2-40B4-BE49-F238E27FC236}">
                <a16:creationId xmlns:a16="http://schemas.microsoft.com/office/drawing/2014/main" id="{FCC5BF51-98CF-E369-620E-51EA26083198}"/>
              </a:ext>
            </a:extLst>
          </p:cNvPr>
          <p:cNvGrpSpPr/>
          <p:nvPr/>
        </p:nvGrpSpPr>
        <p:grpSpPr>
          <a:xfrm>
            <a:off x="4792369" y="2653929"/>
            <a:ext cx="9707482" cy="7215714"/>
            <a:chOff x="4792369" y="2653929"/>
            <a:chExt cx="9707482" cy="7215714"/>
          </a:xfrm>
        </p:grpSpPr>
        <p:sp>
          <p:nvSpPr>
            <p:cNvPr id="11" name="TextBox 11"/>
            <p:cNvSpPr txBox="1"/>
            <p:nvPr/>
          </p:nvSpPr>
          <p:spPr>
            <a:xfrm>
              <a:off x="4792369" y="2653929"/>
              <a:ext cx="9707482" cy="1298575"/>
            </a:xfrm>
            <a:prstGeom prst="rect">
              <a:avLst/>
            </a:prstGeom>
          </p:spPr>
          <p:txBody>
            <a:bodyPr lIns="0" tIns="0" rIns="0" bIns="0" rtlCol="0" anchor="t">
              <a:spAutoFit/>
            </a:bodyPr>
            <a:lstStyle/>
            <a:p>
              <a:pPr marL="539749" lvl="1" indent="-269875" algn="just">
                <a:lnSpc>
                  <a:spcPts val="3499"/>
                </a:lnSpc>
                <a:spcBef>
                  <a:spcPct val="0"/>
                </a:spcBef>
                <a:buFont typeface="Arial"/>
                <a:buChar char="•"/>
              </a:pPr>
              <a:r>
                <a:rPr lang="en-US" sz="2499" u="none" dirty="0" err="1">
                  <a:solidFill>
                    <a:srgbClr val="FFFFFF"/>
                  </a:solidFill>
                  <a:latin typeface="Alata"/>
                </a:rPr>
                <a:t>gérer</a:t>
              </a:r>
              <a:r>
                <a:rPr lang="en-US" sz="2499" u="none" dirty="0">
                  <a:solidFill>
                    <a:srgbClr val="FFFFFF"/>
                  </a:solidFill>
                  <a:latin typeface="Alata"/>
                </a:rPr>
                <a:t> les </a:t>
              </a:r>
              <a:r>
                <a:rPr lang="en-US" sz="2499" u="none" dirty="0" err="1">
                  <a:solidFill>
                    <a:srgbClr val="FFFFFF"/>
                  </a:solidFill>
                  <a:latin typeface="Alata"/>
                </a:rPr>
                <a:t>employés</a:t>
              </a:r>
              <a:endParaRPr lang="en-US" sz="2499" u="none" dirty="0">
                <a:solidFill>
                  <a:srgbClr val="FFFFFF"/>
                </a:solidFill>
                <a:latin typeface="Alata"/>
              </a:endParaRPr>
            </a:p>
            <a:p>
              <a:pPr marL="539749" lvl="1" indent="-269875" algn="just">
                <a:lnSpc>
                  <a:spcPts val="3499"/>
                </a:lnSpc>
                <a:spcBef>
                  <a:spcPct val="0"/>
                </a:spcBef>
                <a:buFont typeface="Arial"/>
                <a:buChar char="•"/>
              </a:pPr>
              <a:r>
                <a:rPr lang="en-US" sz="2499" u="none" dirty="0">
                  <a:solidFill>
                    <a:srgbClr val="FFFFFF"/>
                  </a:solidFill>
                  <a:latin typeface="Alata"/>
                </a:rPr>
                <a:t>Le </a:t>
              </a:r>
              <a:r>
                <a:rPr lang="en-US" sz="2499" u="none" dirty="0" err="1">
                  <a:solidFill>
                    <a:srgbClr val="FFFFFF"/>
                  </a:solidFill>
                  <a:latin typeface="Alata"/>
                </a:rPr>
                <a:t>suivi</a:t>
              </a:r>
              <a:r>
                <a:rPr lang="en-US" sz="2499" u="none" dirty="0">
                  <a:solidFill>
                    <a:srgbClr val="FFFFFF"/>
                  </a:solidFill>
                  <a:latin typeface="Alata"/>
                </a:rPr>
                <a:t> des </a:t>
              </a:r>
              <a:r>
                <a:rPr lang="en-US" sz="2499" u="none" dirty="0" err="1">
                  <a:solidFill>
                    <a:srgbClr val="FFFFFF"/>
                  </a:solidFill>
                  <a:latin typeface="Alata"/>
                </a:rPr>
                <a:t>heures</a:t>
              </a:r>
              <a:r>
                <a:rPr lang="en-US" sz="2499" u="none" dirty="0">
                  <a:solidFill>
                    <a:srgbClr val="FFFFFF"/>
                  </a:solidFill>
                  <a:latin typeface="Alata"/>
                </a:rPr>
                <a:t> </a:t>
              </a:r>
              <a:r>
                <a:rPr lang="en-US" sz="2499" u="none" dirty="0" err="1">
                  <a:solidFill>
                    <a:srgbClr val="FFFFFF"/>
                  </a:solidFill>
                  <a:latin typeface="Alata"/>
                </a:rPr>
                <a:t>travaillées</a:t>
              </a:r>
              <a:endParaRPr lang="en-US" sz="2499" u="none" dirty="0">
                <a:solidFill>
                  <a:srgbClr val="FFFFFF"/>
                </a:solidFill>
                <a:latin typeface="Alata"/>
              </a:endParaRPr>
            </a:p>
            <a:p>
              <a:pPr marL="539749" lvl="1" indent="-269875" algn="just">
                <a:lnSpc>
                  <a:spcPts val="3499"/>
                </a:lnSpc>
                <a:spcBef>
                  <a:spcPct val="0"/>
                </a:spcBef>
                <a:buFont typeface="Arial"/>
                <a:buChar char="•"/>
              </a:pPr>
              <a:r>
                <a:rPr lang="en-US" sz="2499" u="none" dirty="0">
                  <a:solidFill>
                    <a:srgbClr val="FFFFFF"/>
                  </a:solidFill>
                  <a:latin typeface="Alata"/>
                </a:rPr>
                <a:t>La performance et la coordination des </a:t>
              </a:r>
              <a:r>
                <a:rPr lang="en-US" sz="2499" u="none" dirty="0" err="1">
                  <a:solidFill>
                    <a:srgbClr val="FFFFFF"/>
                  </a:solidFill>
                  <a:latin typeface="Alata"/>
                </a:rPr>
                <a:t>horaires</a:t>
              </a:r>
              <a:r>
                <a:rPr lang="en-US" sz="2499" u="none" dirty="0">
                  <a:solidFill>
                    <a:srgbClr val="FFFFFF"/>
                  </a:solidFill>
                  <a:latin typeface="Alata"/>
                </a:rPr>
                <a:t> </a:t>
              </a:r>
              <a:r>
                <a:rPr lang="en-US" sz="2499" u="none" dirty="0" err="1">
                  <a:solidFill>
                    <a:srgbClr val="FFFFFF"/>
                  </a:solidFill>
                  <a:latin typeface="Alata"/>
                </a:rPr>
                <a:t>d'employés</a:t>
              </a:r>
              <a:r>
                <a:rPr lang="en-US" sz="2499" u="none" dirty="0">
                  <a:solidFill>
                    <a:srgbClr val="FFFFFF"/>
                  </a:solidFill>
                  <a:latin typeface="Alata"/>
                </a:rPr>
                <a:t>.</a:t>
              </a:r>
            </a:p>
          </p:txBody>
        </p:sp>
        <p:grpSp>
          <p:nvGrpSpPr>
            <p:cNvPr id="12" name="Group 12"/>
            <p:cNvGrpSpPr/>
            <p:nvPr/>
          </p:nvGrpSpPr>
          <p:grpSpPr>
            <a:xfrm>
              <a:off x="5268011" y="5806129"/>
              <a:ext cx="8756198" cy="4063514"/>
              <a:chOff x="0" y="0"/>
              <a:chExt cx="11674931" cy="5418018"/>
            </a:xfrm>
          </p:grpSpPr>
          <p:pic>
            <p:nvPicPr>
              <p:cNvPr id="13" name="Picture 1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992070" y="3525062"/>
                <a:ext cx="1512097" cy="1393879"/>
              </a:xfrm>
              <a:prstGeom prst="rect">
                <a:avLst/>
              </a:prstGeom>
            </p:spPr>
          </p:pic>
          <p:pic>
            <p:nvPicPr>
              <p:cNvPr id="14" name="Picture 14"/>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7652667" y="3384410"/>
                <a:ext cx="1286359" cy="1334900"/>
              </a:xfrm>
              <a:prstGeom prst="rect">
                <a:avLst/>
              </a:prstGeom>
            </p:spPr>
          </p:pic>
          <p:sp>
            <p:nvSpPr>
              <p:cNvPr id="15" name="TextBox 15"/>
              <p:cNvSpPr txBox="1"/>
              <p:nvPr/>
            </p:nvSpPr>
            <p:spPr>
              <a:xfrm>
                <a:off x="1351083" y="5075330"/>
                <a:ext cx="2463792" cy="342688"/>
              </a:xfrm>
              <a:prstGeom prst="rect">
                <a:avLst/>
              </a:prstGeom>
            </p:spPr>
            <p:txBody>
              <a:bodyPr lIns="0" tIns="0" rIns="0" bIns="0" rtlCol="0" anchor="t">
                <a:spAutoFit/>
              </a:bodyPr>
              <a:lstStyle/>
              <a:p>
                <a:pPr marL="345441" lvl="1" indent="-172721">
                  <a:lnSpc>
                    <a:spcPts val="2240"/>
                  </a:lnSpc>
                  <a:buFont typeface="Arial"/>
                  <a:buChar char="•"/>
                </a:pPr>
                <a:r>
                  <a:rPr lang="en-US" sz="1600">
                    <a:solidFill>
                      <a:srgbClr val="FFFFFF"/>
                    </a:solidFill>
                    <a:latin typeface="Alata"/>
                  </a:rPr>
                  <a:t>Authentification</a:t>
                </a:r>
              </a:p>
            </p:txBody>
          </p:sp>
          <p:sp>
            <p:nvSpPr>
              <p:cNvPr id="16" name="TextBox 16"/>
              <p:cNvSpPr txBox="1"/>
              <p:nvPr/>
            </p:nvSpPr>
            <p:spPr>
              <a:xfrm>
                <a:off x="6856494" y="5075330"/>
                <a:ext cx="4707276" cy="342688"/>
              </a:xfrm>
              <a:prstGeom prst="rect">
                <a:avLst/>
              </a:prstGeom>
            </p:spPr>
            <p:txBody>
              <a:bodyPr lIns="0" tIns="0" rIns="0" bIns="0" rtlCol="0" anchor="t">
                <a:spAutoFit/>
              </a:bodyPr>
              <a:lstStyle/>
              <a:p>
                <a:pPr marL="345439" lvl="1" indent="-172720">
                  <a:lnSpc>
                    <a:spcPts val="2239"/>
                  </a:lnSpc>
                  <a:buFont typeface="Arial"/>
                  <a:buChar char="•"/>
                </a:pPr>
                <a:r>
                  <a:rPr lang="en-US" sz="1599">
                    <a:solidFill>
                      <a:srgbClr val="FFFFFF"/>
                    </a:solidFill>
                    <a:latin typeface="Alata"/>
                  </a:rPr>
                  <a:t>Mot de passe oublié</a:t>
                </a:r>
              </a:p>
            </p:txBody>
          </p:sp>
          <p:pic>
            <p:nvPicPr>
              <p:cNvPr id="17" name="Picture 17"/>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5567300" y="3965011"/>
                <a:ext cx="709332" cy="709332"/>
              </a:xfrm>
              <a:prstGeom prst="rect">
                <a:avLst/>
              </a:prstGeom>
            </p:spPr>
          </p:pic>
          <p:pic>
            <p:nvPicPr>
              <p:cNvPr id="18" name="Picture 18"/>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a:off x="289766" y="173669"/>
                <a:ext cx="1664564" cy="1664564"/>
              </a:xfrm>
              <a:prstGeom prst="rect">
                <a:avLst/>
              </a:prstGeom>
            </p:spPr>
          </p:pic>
          <p:pic>
            <p:nvPicPr>
              <p:cNvPr id="19" name="Picture 19"/>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p:blipFill>
            <p:spPr>
              <a:xfrm>
                <a:off x="4699347" y="0"/>
                <a:ext cx="1577284" cy="1577284"/>
              </a:xfrm>
              <a:prstGeom prst="rect">
                <a:avLst/>
              </a:prstGeom>
            </p:spPr>
          </p:pic>
          <p:pic>
            <p:nvPicPr>
              <p:cNvPr id="20" name="Picture 20"/>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rcRect/>
              <a:stretch>
                <a:fillRect/>
              </a:stretch>
            </p:blipFill>
            <p:spPr>
              <a:xfrm>
                <a:off x="9359311" y="0"/>
                <a:ext cx="1541800" cy="1680644"/>
              </a:xfrm>
              <a:prstGeom prst="rect">
                <a:avLst/>
              </a:prstGeom>
            </p:spPr>
          </p:pic>
          <p:pic>
            <p:nvPicPr>
              <p:cNvPr id="21" name="Picture 21"/>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2736039" y="596976"/>
                <a:ext cx="709332" cy="709332"/>
              </a:xfrm>
              <a:prstGeom prst="rect">
                <a:avLst/>
              </a:prstGeom>
            </p:spPr>
          </p:pic>
          <p:pic>
            <p:nvPicPr>
              <p:cNvPr id="22" name="Picture 22"/>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7533931" y="596976"/>
                <a:ext cx="709332" cy="709332"/>
              </a:xfrm>
              <a:prstGeom prst="rect">
                <a:avLst/>
              </a:prstGeom>
            </p:spPr>
          </p:pic>
          <p:sp>
            <p:nvSpPr>
              <p:cNvPr id="23" name="TextBox 23"/>
              <p:cNvSpPr txBox="1"/>
              <p:nvPr/>
            </p:nvSpPr>
            <p:spPr>
              <a:xfrm>
                <a:off x="0" y="2142074"/>
                <a:ext cx="2736039" cy="344509"/>
              </a:xfrm>
              <a:prstGeom prst="rect">
                <a:avLst/>
              </a:prstGeom>
            </p:spPr>
            <p:txBody>
              <a:bodyPr lIns="0" tIns="0" rIns="0" bIns="0" rtlCol="0" anchor="t">
                <a:spAutoFit/>
              </a:bodyPr>
              <a:lstStyle/>
              <a:p>
                <a:pPr marL="354077" lvl="1" indent="-177038">
                  <a:lnSpc>
                    <a:spcPts val="2296"/>
                  </a:lnSpc>
                  <a:buFont typeface="Arial"/>
                  <a:buChar char="•"/>
                </a:pPr>
                <a:r>
                  <a:rPr lang="en-US" sz="1640">
                    <a:solidFill>
                      <a:srgbClr val="FFFFFF"/>
                    </a:solidFill>
                    <a:latin typeface="Alata"/>
                  </a:rPr>
                  <a:t>Tri + Recherche</a:t>
                </a:r>
              </a:p>
            </p:txBody>
          </p:sp>
          <p:sp>
            <p:nvSpPr>
              <p:cNvPr id="24" name="TextBox 24"/>
              <p:cNvSpPr txBox="1"/>
              <p:nvPr/>
            </p:nvSpPr>
            <p:spPr>
              <a:xfrm>
                <a:off x="8869131" y="2142074"/>
                <a:ext cx="2805800" cy="344509"/>
              </a:xfrm>
              <a:prstGeom prst="rect">
                <a:avLst/>
              </a:prstGeom>
            </p:spPr>
            <p:txBody>
              <a:bodyPr lIns="0" tIns="0" rIns="0" bIns="0" rtlCol="0" anchor="t">
                <a:spAutoFit/>
              </a:bodyPr>
              <a:lstStyle/>
              <a:p>
                <a:pPr marL="354077" lvl="1" indent="-177038" algn="just">
                  <a:lnSpc>
                    <a:spcPts val="2296"/>
                  </a:lnSpc>
                  <a:buFont typeface="Arial"/>
                  <a:buChar char="•"/>
                </a:pPr>
                <a:r>
                  <a:rPr lang="en-US" sz="1640">
                    <a:solidFill>
                      <a:srgbClr val="FFFFFF"/>
                    </a:solidFill>
                    <a:latin typeface="Alata"/>
                  </a:rPr>
                  <a:t>PDF personnalisé</a:t>
                </a:r>
              </a:p>
            </p:txBody>
          </p:sp>
          <p:sp>
            <p:nvSpPr>
              <p:cNvPr id="25" name="TextBox 25"/>
              <p:cNvSpPr txBox="1"/>
              <p:nvPr/>
            </p:nvSpPr>
            <p:spPr>
              <a:xfrm>
                <a:off x="4429745" y="2142074"/>
                <a:ext cx="2116488" cy="344509"/>
              </a:xfrm>
              <a:prstGeom prst="rect">
                <a:avLst/>
              </a:prstGeom>
            </p:spPr>
            <p:txBody>
              <a:bodyPr lIns="0" tIns="0" rIns="0" bIns="0" rtlCol="0" anchor="t">
                <a:spAutoFit/>
              </a:bodyPr>
              <a:lstStyle/>
              <a:p>
                <a:pPr marL="354077" lvl="1" indent="-177038">
                  <a:lnSpc>
                    <a:spcPts val="2296"/>
                  </a:lnSpc>
                  <a:buFont typeface="Arial"/>
                  <a:buChar char="•"/>
                </a:pPr>
                <a:r>
                  <a:rPr lang="en-US" sz="1640">
                    <a:solidFill>
                      <a:srgbClr val="FFFFFF"/>
                    </a:solidFill>
                    <a:latin typeface="Alata"/>
                  </a:rPr>
                  <a:t>Statistiques</a:t>
                </a:r>
              </a:p>
            </p:txBody>
          </p:sp>
        </p:grpSp>
        <p:sp>
          <p:nvSpPr>
            <p:cNvPr id="26" name="TextBox 26"/>
            <p:cNvSpPr txBox="1"/>
            <p:nvPr/>
          </p:nvSpPr>
          <p:spPr>
            <a:xfrm>
              <a:off x="4792369" y="4645660"/>
              <a:ext cx="2938058" cy="497840"/>
            </a:xfrm>
            <a:prstGeom prst="rect">
              <a:avLst/>
            </a:prstGeom>
          </p:spPr>
          <p:txBody>
            <a:bodyPr lIns="0" tIns="0" rIns="0" bIns="0" rtlCol="0" anchor="t">
              <a:spAutoFit/>
            </a:bodyPr>
            <a:lstStyle/>
            <a:p>
              <a:pPr marL="626111" lvl="1" indent="-313055">
                <a:lnSpc>
                  <a:spcPts val="4060"/>
                </a:lnSpc>
                <a:buFont typeface="Arial"/>
                <a:buChar char="•"/>
              </a:pPr>
              <a:r>
                <a:rPr lang="en-US" sz="2900" dirty="0">
                  <a:solidFill>
                    <a:srgbClr val="FFFFFF"/>
                  </a:solidFill>
                  <a:latin typeface="Alata"/>
                </a:rPr>
                <a:t>Les métiers :</a:t>
              </a:r>
            </a:p>
          </p:txBody>
        </p:sp>
      </p:grpSp>
      <p:sp>
        <p:nvSpPr>
          <p:cNvPr id="27" name="TextBox 27"/>
          <p:cNvSpPr txBox="1"/>
          <p:nvPr/>
        </p:nvSpPr>
        <p:spPr>
          <a:xfrm>
            <a:off x="3817573" y="306134"/>
            <a:ext cx="10842427" cy="1028700"/>
          </a:xfrm>
          <a:prstGeom prst="rect">
            <a:avLst/>
          </a:prstGeom>
        </p:spPr>
        <p:txBody>
          <a:bodyPr lIns="0" tIns="0" rIns="0" bIns="0" rtlCol="0" anchor="t">
            <a:spAutoFit/>
          </a:bodyPr>
          <a:lstStyle/>
          <a:p>
            <a:pPr algn="ctr">
              <a:lnSpc>
                <a:spcPts val="8400"/>
              </a:lnSpc>
              <a:spcBef>
                <a:spcPct val="0"/>
              </a:spcBef>
            </a:pPr>
            <a:r>
              <a:rPr lang="en-US" sz="6000" dirty="0">
                <a:solidFill>
                  <a:srgbClr val="03989E"/>
                </a:solidFill>
                <a:latin typeface="Open Sans Light Bold"/>
              </a:rPr>
              <a:t>2. Expression des </a:t>
            </a:r>
            <a:r>
              <a:rPr lang="en-US" sz="6000" dirty="0" err="1">
                <a:solidFill>
                  <a:srgbClr val="03989E"/>
                </a:solidFill>
                <a:latin typeface="Open Sans Light Bold"/>
              </a:rPr>
              <a:t>besoins</a:t>
            </a:r>
            <a:r>
              <a:rPr lang="en-US" sz="6000" dirty="0">
                <a:solidFill>
                  <a:srgbClr val="03989E"/>
                </a:solidFill>
                <a:latin typeface="Open Sans Light Bold"/>
              </a:rPr>
              <a:t> : </a:t>
            </a:r>
          </a:p>
        </p:txBody>
      </p:sp>
      <p:sp>
        <p:nvSpPr>
          <p:cNvPr id="29" name="Flèche : pentagone 28">
            <a:extLst>
              <a:ext uri="{FF2B5EF4-FFF2-40B4-BE49-F238E27FC236}">
                <a16:creationId xmlns:a16="http://schemas.microsoft.com/office/drawing/2014/main" id="{93B74BA5-1BB0-B7F2-7E8E-5A05EF4771C3}"/>
              </a:ext>
            </a:extLst>
          </p:cNvPr>
          <p:cNvSpPr/>
          <p:nvPr/>
        </p:nvSpPr>
        <p:spPr>
          <a:xfrm>
            <a:off x="13762" y="1024389"/>
            <a:ext cx="3379695" cy="1648232"/>
          </a:xfrm>
          <a:prstGeom prst="homePlate">
            <a:avLst/>
          </a:prstGeom>
          <a:solidFill>
            <a:srgbClr val="A42A4A"/>
          </a:solidFill>
        </p:spPr>
        <p:txBody>
          <a:bodyPr rtlCol="0" anchor="ctr"/>
          <a:lstStyle/>
          <a:p>
            <a:pPr algn="ctr"/>
            <a:endParaRPr lang="fr-FR">
              <a:solidFill>
                <a:schemeClr val="tx1"/>
              </a:solidFill>
            </a:endParaRPr>
          </a:p>
        </p:txBody>
      </p:sp>
      <p:pic>
        <p:nvPicPr>
          <p:cNvPr id="30" name="Picture 14">
            <a:extLst>
              <a:ext uri="{FF2B5EF4-FFF2-40B4-BE49-F238E27FC236}">
                <a16:creationId xmlns:a16="http://schemas.microsoft.com/office/drawing/2014/main" id="{CF63D0B1-5012-FEAE-6B84-8D2386614E04}"/>
              </a:ext>
            </a:extLst>
          </p:cNvPr>
          <p:cNvPicPr>
            <a:picLocks noChangeAspect="1"/>
          </p:cNvPicPr>
          <p:nvPr/>
        </p:nvPicPr>
        <p:blipFill>
          <a:blip r:embed="rId17"/>
          <a:srcRect/>
          <a:stretch>
            <a:fillRect/>
          </a:stretch>
        </p:blipFill>
        <p:spPr>
          <a:xfrm>
            <a:off x="883849" y="1271278"/>
            <a:ext cx="1155830" cy="115445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barn(inVertical)">
                                      <p:cBhvr>
                                        <p:cTn id="7" dur="10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barn(inVertical)">
                                      <p:cBhvr>
                                        <p:cTn id="12" dur="10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2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l="2877" t="2898" r="2898" b="2877"/>
          <a:stretch>
            <a:fillRect/>
          </a:stretch>
        </p:blipFill>
        <p:spPr>
          <a:xfrm>
            <a:off x="0" y="0"/>
            <a:ext cx="18288000" cy="10287000"/>
          </a:xfrm>
          <a:prstGeom prst="rect">
            <a:avLst/>
          </a:prstGeom>
        </p:spPr>
      </p:pic>
      <p:grpSp>
        <p:nvGrpSpPr>
          <p:cNvPr id="3" name="Group 3"/>
          <p:cNvGrpSpPr/>
          <p:nvPr/>
        </p:nvGrpSpPr>
        <p:grpSpPr>
          <a:xfrm>
            <a:off x="1366719" y="-7167024"/>
            <a:ext cx="15554562" cy="15554562"/>
            <a:chOff x="0" y="0"/>
            <a:chExt cx="812800" cy="812800"/>
          </a:xfrm>
        </p:grpSpPr>
        <p:sp>
          <p:nvSpPr>
            <p:cNvPr id="4" name="Freeform 4"/>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A42A4A"/>
            </a:solidFill>
          </p:spPr>
        </p:sp>
        <p:sp>
          <p:nvSpPr>
            <p:cNvPr id="5" name="TextBox 5"/>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6" name="TextBox 6"/>
          <p:cNvSpPr txBox="1"/>
          <p:nvPr/>
        </p:nvSpPr>
        <p:spPr>
          <a:xfrm>
            <a:off x="4497601" y="1604090"/>
            <a:ext cx="9911307" cy="863591"/>
          </a:xfrm>
          <a:prstGeom prst="rect">
            <a:avLst/>
          </a:prstGeom>
        </p:spPr>
        <p:txBody>
          <a:bodyPr lIns="0" tIns="0" rIns="0" bIns="0" rtlCol="0" anchor="t">
            <a:spAutoFit/>
          </a:bodyPr>
          <a:lstStyle/>
          <a:p>
            <a:pPr marL="1079578" lvl="1" indent="-539789">
              <a:lnSpc>
                <a:spcPts val="7000"/>
              </a:lnSpc>
              <a:buFont typeface="Arial"/>
              <a:buChar char="•"/>
            </a:pPr>
            <a:r>
              <a:rPr lang="en-US" sz="5000" dirty="0">
                <a:solidFill>
                  <a:srgbClr val="FFFFFF"/>
                </a:solidFill>
                <a:latin typeface="Alata"/>
              </a:rPr>
              <a:t>Les </a:t>
            </a:r>
            <a:r>
              <a:rPr lang="en-US" sz="5000" dirty="0" err="1">
                <a:solidFill>
                  <a:srgbClr val="FFFFFF"/>
                </a:solidFill>
                <a:latin typeface="Alata"/>
              </a:rPr>
              <a:t>besoins</a:t>
            </a:r>
            <a:r>
              <a:rPr lang="en-US" sz="5000" dirty="0">
                <a:solidFill>
                  <a:srgbClr val="FFFFFF"/>
                </a:solidFill>
                <a:latin typeface="Alata"/>
              </a:rPr>
              <a:t> non-</a:t>
            </a:r>
            <a:r>
              <a:rPr lang="en-US" sz="5000" dirty="0" err="1">
                <a:solidFill>
                  <a:srgbClr val="FFFFFF"/>
                </a:solidFill>
                <a:latin typeface="Alata"/>
              </a:rPr>
              <a:t>fonctionnels</a:t>
            </a:r>
            <a:endParaRPr lang="en-US" sz="5000" dirty="0">
              <a:solidFill>
                <a:srgbClr val="FFFFFF"/>
              </a:solidFill>
              <a:latin typeface="Alata"/>
            </a:endParaRPr>
          </a:p>
        </p:txBody>
      </p:sp>
      <p:grpSp>
        <p:nvGrpSpPr>
          <p:cNvPr id="7" name="Group 7"/>
          <p:cNvGrpSpPr/>
          <p:nvPr/>
        </p:nvGrpSpPr>
        <p:grpSpPr>
          <a:xfrm>
            <a:off x="6517184" y="3829210"/>
            <a:ext cx="4577594" cy="4808116"/>
            <a:chOff x="0" y="0"/>
            <a:chExt cx="6103459" cy="6410821"/>
          </a:xfrm>
        </p:grpSpPr>
        <p:grpSp>
          <p:nvGrpSpPr>
            <p:cNvPr id="8" name="Group 8"/>
            <p:cNvGrpSpPr/>
            <p:nvPr/>
          </p:nvGrpSpPr>
          <p:grpSpPr>
            <a:xfrm>
              <a:off x="0" y="0"/>
              <a:ext cx="6103459" cy="6103459"/>
              <a:chOff x="0" y="0"/>
              <a:chExt cx="812800" cy="812800"/>
            </a:xfrm>
          </p:grpSpPr>
          <p:sp>
            <p:nvSpPr>
              <p:cNvPr id="9" name="Freeform 9"/>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07EAA"/>
              </a:solidFill>
            </p:spPr>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11" name="Group 11"/>
            <p:cNvGrpSpPr>
              <a:grpSpLocks noChangeAspect="1"/>
            </p:cNvGrpSpPr>
            <p:nvPr/>
          </p:nvGrpSpPr>
          <p:grpSpPr>
            <a:xfrm>
              <a:off x="315146" y="315157"/>
              <a:ext cx="5473166" cy="5473145"/>
              <a:chOff x="0" y="0"/>
              <a:chExt cx="6350000" cy="6349975"/>
            </a:xfrm>
          </p:grpSpPr>
          <p:sp>
            <p:nvSpPr>
              <p:cNvPr id="12" name="Freeform 12"/>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4"/>
                <a:stretch>
                  <a:fillRect/>
                </a:stretch>
              </a:blipFill>
            </p:spPr>
          </p:sp>
        </p:grpSp>
        <p:grpSp>
          <p:nvGrpSpPr>
            <p:cNvPr id="13" name="Group 13"/>
            <p:cNvGrpSpPr/>
            <p:nvPr/>
          </p:nvGrpSpPr>
          <p:grpSpPr>
            <a:xfrm>
              <a:off x="746956" y="5165783"/>
              <a:ext cx="4609548" cy="1245038"/>
              <a:chOff x="0" y="0"/>
              <a:chExt cx="1427909" cy="385678"/>
            </a:xfrm>
          </p:grpSpPr>
          <p:sp>
            <p:nvSpPr>
              <p:cNvPr id="14" name="Freeform 14"/>
              <p:cNvSpPr/>
              <p:nvPr/>
            </p:nvSpPr>
            <p:spPr>
              <a:xfrm>
                <a:off x="0" y="0"/>
                <a:ext cx="1427909" cy="385678"/>
              </a:xfrm>
              <a:custGeom>
                <a:avLst/>
                <a:gdLst/>
                <a:ahLst/>
                <a:cxnLst/>
                <a:rect l="l" t="t" r="r" b="b"/>
                <a:pathLst>
                  <a:path w="1427909" h="385678">
                    <a:moveTo>
                      <a:pt x="192839" y="0"/>
                    </a:moveTo>
                    <a:lnTo>
                      <a:pt x="1235070" y="0"/>
                    </a:lnTo>
                    <a:cubicBezTo>
                      <a:pt x="1341572" y="0"/>
                      <a:pt x="1427909" y="86337"/>
                      <a:pt x="1427909" y="192839"/>
                    </a:cubicBezTo>
                    <a:lnTo>
                      <a:pt x="1427909" y="192839"/>
                    </a:lnTo>
                    <a:cubicBezTo>
                      <a:pt x="1427909" y="299341"/>
                      <a:pt x="1341572" y="385678"/>
                      <a:pt x="1235070" y="385678"/>
                    </a:cubicBezTo>
                    <a:lnTo>
                      <a:pt x="192839" y="385678"/>
                    </a:lnTo>
                    <a:cubicBezTo>
                      <a:pt x="86337" y="385678"/>
                      <a:pt x="0" y="299341"/>
                      <a:pt x="0" y="192839"/>
                    </a:cubicBezTo>
                    <a:lnTo>
                      <a:pt x="0" y="192839"/>
                    </a:lnTo>
                    <a:cubicBezTo>
                      <a:pt x="0" y="86337"/>
                      <a:pt x="86337" y="0"/>
                      <a:pt x="192839" y="0"/>
                    </a:cubicBezTo>
                    <a:close/>
                  </a:path>
                </a:pathLst>
              </a:custGeom>
              <a:solidFill>
                <a:srgbClr val="03989E"/>
              </a:solidFill>
            </p:spPr>
          </p:sp>
          <p:sp>
            <p:nvSpPr>
              <p:cNvPr id="15" name="TextBox 15"/>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16" name="TextBox 16"/>
            <p:cNvSpPr txBox="1"/>
            <p:nvPr/>
          </p:nvSpPr>
          <p:spPr>
            <a:xfrm>
              <a:off x="1348787" y="5496510"/>
              <a:ext cx="3405885" cy="621685"/>
            </a:xfrm>
            <a:prstGeom prst="rect">
              <a:avLst/>
            </a:prstGeom>
          </p:spPr>
          <p:txBody>
            <a:bodyPr lIns="0" tIns="0" rIns="0" bIns="0" rtlCol="0" anchor="t">
              <a:spAutoFit/>
            </a:bodyPr>
            <a:lstStyle/>
            <a:p>
              <a:pPr algn="ctr">
                <a:lnSpc>
                  <a:spcPts val="3658"/>
                </a:lnSpc>
              </a:pPr>
              <a:r>
                <a:rPr lang="en-US" sz="3326">
                  <a:solidFill>
                    <a:srgbClr val="FFFFFF"/>
                  </a:solidFill>
                  <a:latin typeface="Alata Bold"/>
                </a:rPr>
                <a:t>Sécurité</a:t>
              </a:r>
            </a:p>
          </p:txBody>
        </p:sp>
      </p:grpSp>
      <p:grpSp>
        <p:nvGrpSpPr>
          <p:cNvPr id="17" name="Group 17"/>
          <p:cNvGrpSpPr/>
          <p:nvPr/>
        </p:nvGrpSpPr>
        <p:grpSpPr>
          <a:xfrm>
            <a:off x="12218104" y="3557108"/>
            <a:ext cx="3416603" cy="3600820"/>
            <a:chOff x="0" y="0"/>
            <a:chExt cx="4555471" cy="4801094"/>
          </a:xfrm>
        </p:grpSpPr>
        <p:grpSp>
          <p:nvGrpSpPr>
            <p:cNvPr id="18" name="Group 18"/>
            <p:cNvGrpSpPr/>
            <p:nvPr/>
          </p:nvGrpSpPr>
          <p:grpSpPr>
            <a:xfrm>
              <a:off x="0" y="0"/>
              <a:ext cx="4555471" cy="4555471"/>
              <a:chOff x="0" y="0"/>
              <a:chExt cx="812800" cy="812800"/>
            </a:xfrm>
          </p:grpSpPr>
          <p:sp>
            <p:nvSpPr>
              <p:cNvPr id="19" name="Freeform 19"/>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07EAA"/>
              </a:solidFill>
            </p:spPr>
          </p:sp>
          <p:sp>
            <p:nvSpPr>
              <p:cNvPr id="20" name="TextBox 20"/>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21" name="Group 21"/>
            <p:cNvGrpSpPr>
              <a:grpSpLocks noChangeAspect="1"/>
            </p:cNvGrpSpPr>
            <p:nvPr/>
          </p:nvGrpSpPr>
          <p:grpSpPr>
            <a:xfrm>
              <a:off x="235217" y="235226"/>
              <a:ext cx="4085036" cy="4085020"/>
              <a:chOff x="0" y="0"/>
              <a:chExt cx="6350000" cy="6349975"/>
            </a:xfrm>
          </p:grpSpPr>
          <p:sp>
            <p:nvSpPr>
              <p:cNvPr id="22" name="Freeform 22"/>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5"/>
                <a:stretch>
                  <a:fillRect/>
                </a:stretch>
              </a:blipFill>
            </p:spPr>
          </p:sp>
        </p:grpSp>
        <p:grpSp>
          <p:nvGrpSpPr>
            <p:cNvPr id="23" name="Group 23"/>
            <p:cNvGrpSpPr/>
            <p:nvPr/>
          </p:nvGrpSpPr>
          <p:grpSpPr>
            <a:xfrm>
              <a:off x="497473" y="3839397"/>
              <a:ext cx="3560524" cy="961697"/>
              <a:chOff x="0" y="0"/>
              <a:chExt cx="1427909" cy="385678"/>
            </a:xfrm>
          </p:grpSpPr>
          <p:sp>
            <p:nvSpPr>
              <p:cNvPr id="24" name="Freeform 24"/>
              <p:cNvSpPr/>
              <p:nvPr/>
            </p:nvSpPr>
            <p:spPr>
              <a:xfrm>
                <a:off x="0" y="0"/>
                <a:ext cx="1427909" cy="385678"/>
              </a:xfrm>
              <a:custGeom>
                <a:avLst/>
                <a:gdLst/>
                <a:ahLst/>
                <a:cxnLst/>
                <a:rect l="l" t="t" r="r" b="b"/>
                <a:pathLst>
                  <a:path w="1427909" h="385678">
                    <a:moveTo>
                      <a:pt x="192839" y="0"/>
                    </a:moveTo>
                    <a:lnTo>
                      <a:pt x="1235070" y="0"/>
                    </a:lnTo>
                    <a:cubicBezTo>
                      <a:pt x="1341572" y="0"/>
                      <a:pt x="1427909" y="86337"/>
                      <a:pt x="1427909" y="192839"/>
                    </a:cubicBezTo>
                    <a:lnTo>
                      <a:pt x="1427909" y="192839"/>
                    </a:lnTo>
                    <a:cubicBezTo>
                      <a:pt x="1427909" y="299341"/>
                      <a:pt x="1341572" y="385678"/>
                      <a:pt x="1235070" y="385678"/>
                    </a:cubicBezTo>
                    <a:lnTo>
                      <a:pt x="192839" y="385678"/>
                    </a:lnTo>
                    <a:cubicBezTo>
                      <a:pt x="86337" y="385678"/>
                      <a:pt x="0" y="299341"/>
                      <a:pt x="0" y="192839"/>
                    </a:cubicBezTo>
                    <a:lnTo>
                      <a:pt x="0" y="192839"/>
                    </a:lnTo>
                    <a:cubicBezTo>
                      <a:pt x="0" y="86337"/>
                      <a:pt x="86337" y="0"/>
                      <a:pt x="192839" y="0"/>
                    </a:cubicBezTo>
                    <a:close/>
                  </a:path>
                </a:pathLst>
              </a:custGeom>
              <a:solidFill>
                <a:srgbClr val="03989E"/>
              </a:solidFill>
            </p:spPr>
          </p:sp>
          <p:sp>
            <p:nvSpPr>
              <p:cNvPr id="25" name="TextBox 25"/>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26" name="TextBox 26"/>
            <p:cNvSpPr txBox="1"/>
            <p:nvPr/>
          </p:nvSpPr>
          <p:spPr>
            <a:xfrm>
              <a:off x="962342" y="4094004"/>
              <a:ext cx="2630786" cy="481058"/>
            </a:xfrm>
            <a:prstGeom prst="rect">
              <a:avLst/>
            </a:prstGeom>
          </p:spPr>
          <p:txBody>
            <a:bodyPr lIns="0" tIns="0" rIns="0" bIns="0" rtlCol="0" anchor="t">
              <a:spAutoFit/>
            </a:bodyPr>
            <a:lstStyle/>
            <a:p>
              <a:pPr algn="ctr">
                <a:lnSpc>
                  <a:spcPts val="2826"/>
                </a:lnSpc>
              </a:pPr>
              <a:r>
                <a:rPr lang="en-US" sz="2569">
                  <a:solidFill>
                    <a:srgbClr val="FFFFFF"/>
                  </a:solidFill>
                  <a:latin typeface="Alata Bold"/>
                </a:rPr>
                <a:t>Fiabilité</a:t>
              </a:r>
            </a:p>
          </p:txBody>
        </p:sp>
      </p:grpSp>
      <p:grpSp>
        <p:nvGrpSpPr>
          <p:cNvPr id="27" name="Group 27"/>
          <p:cNvGrpSpPr/>
          <p:nvPr/>
        </p:nvGrpSpPr>
        <p:grpSpPr>
          <a:xfrm>
            <a:off x="2319531" y="3343090"/>
            <a:ext cx="3416603" cy="3600820"/>
            <a:chOff x="0" y="0"/>
            <a:chExt cx="4555471" cy="4801094"/>
          </a:xfrm>
        </p:grpSpPr>
        <p:grpSp>
          <p:nvGrpSpPr>
            <p:cNvPr id="28" name="Group 28"/>
            <p:cNvGrpSpPr/>
            <p:nvPr/>
          </p:nvGrpSpPr>
          <p:grpSpPr>
            <a:xfrm>
              <a:off x="0" y="0"/>
              <a:ext cx="4555471" cy="4555471"/>
              <a:chOff x="0" y="0"/>
              <a:chExt cx="812800" cy="812800"/>
            </a:xfrm>
          </p:grpSpPr>
          <p:sp>
            <p:nvSpPr>
              <p:cNvPr id="29" name="Freeform 29"/>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07EAA"/>
              </a:solidFill>
            </p:spPr>
          </p:sp>
          <p:sp>
            <p:nvSpPr>
              <p:cNvPr id="30" name="TextBox 30"/>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31" name="Group 31"/>
            <p:cNvGrpSpPr>
              <a:grpSpLocks noChangeAspect="1"/>
            </p:cNvGrpSpPr>
            <p:nvPr/>
          </p:nvGrpSpPr>
          <p:grpSpPr>
            <a:xfrm>
              <a:off x="235217" y="235226"/>
              <a:ext cx="4085036" cy="4085020"/>
              <a:chOff x="0" y="0"/>
              <a:chExt cx="6350000" cy="6349975"/>
            </a:xfrm>
          </p:grpSpPr>
          <p:sp>
            <p:nvSpPr>
              <p:cNvPr id="32" name="Freeform 32"/>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6"/>
                <a:stretch>
                  <a:fillRect/>
                </a:stretch>
              </a:blipFill>
            </p:spPr>
          </p:sp>
        </p:grpSp>
        <p:grpSp>
          <p:nvGrpSpPr>
            <p:cNvPr id="33" name="Group 33"/>
            <p:cNvGrpSpPr/>
            <p:nvPr/>
          </p:nvGrpSpPr>
          <p:grpSpPr>
            <a:xfrm>
              <a:off x="497473" y="3839397"/>
              <a:ext cx="3560524" cy="961697"/>
              <a:chOff x="0" y="0"/>
              <a:chExt cx="1427909" cy="385678"/>
            </a:xfrm>
          </p:grpSpPr>
          <p:sp>
            <p:nvSpPr>
              <p:cNvPr id="34" name="Freeform 34"/>
              <p:cNvSpPr/>
              <p:nvPr/>
            </p:nvSpPr>
            <p:spPr>
              <a:xfrm>
                <a:off x="0" y="0"/>
                <a:ext cx="1427909" cy="385678"/>
              </a:xfrm>
              <a:custGeom>
                <a:avLst/>
                <a:gdLst/>
                <a:ahLst/>
                <a:cxnLst/>
                <a:rect l="l" t="t" r="r" b="b"/>
                <a:pathLst>
                  <a:path w="1427909" h="385678">
                    <a:moveTo>
                      <a:pt x="192839" y="0"/>
                    </a:moveTo>
                    <a:lnTo>
                      <a:pt x="1235070" y="0"/>
                    </a:lnTo>
                    <a:cubicBezTo>
                      <a:pt x="1341572" y="0"/>
                      <a:pt x="1427909" y="86337"/>
                      <a:pt x="1427909" y="192839"/>
                    </a:cubicBezTo>
                    <a:lnTo>
                      <a:pt x="1427909" y="192839"/>
                    </a:lnTo>
                    <a:cubicBezTo>
                      <a:pt x="1427909" y="299341"/>
                      <a:pt x="1341572" y="385678"/>
                      <a:pt x="1235070" y="385678"/>
                    </a:cubicBezTo>
                    <a:lnTo>
                      <a:pt x="192839" y="385678"/>
                    </a:lnTo>
                    <a:cubicBezTo>
                      <a:pt x="86337" y="385678"/>
                      <a:pt x="0" y="299341"/>
                      <a:pt x="0" y="192839"/>
                    </a:cubicBezTo>
                    <a:lnTo>
                      <a:pt x="0" y="192839"/>
                    </a:lnTo>
                    <a:cubicBezTo>
                      <a:pt x="0" y="86337"/>
                      <a:pt x="86337" y="0"/>
                      <a:pt x="192839" y="0"/>
                    </a:cubicBezTo>
                    <a:close/>
                  </a:path>
                </a:pathLst>
              </a:custGeom>
              <a:solidFill>
                <a:srgbClr val="03989E"/>
              </a:solidFill>
            </p:spPr>
          </p:sp>
          <p:sp>
            <p:nvSpPr>
              <p:cNvPr id="35" name="TextBox 35"/>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36" name="TextBox 36"/>
            <p:cNvSpPr txBox="1"/>
            <p:nvPr/>
          </p:nvSpPr>
          <p:spPr>
            <a:xfrm>
              <a:off x="497473" y="4074413"/>
              <a:ext cx="3351829" cy="481058"/>
            </a:xfrm>
            <a:prstGeom prst="rect">
              <a:avLst/>
            </a:prstGeom>
          </p:spPr>
          <p:txBody>
            <a:bodyPr lIns="0" tIns="0" rIns="0" bIns="0" rtlCol="0" anchor="t">
              <a:spAutoFit/>
            </a:bodyPr>
            <a:lstStyle/>
            <a:p>
              <a:pPr algn="ctr">
                <a:lnSpc>
                  <a:spcPts val="2826"/>
                </a:lnSpc>
              </a:pPr>
              <a:r>
                <a:rPr lang="en-US" sz="2569">
                  <a:solidFill>
                    <a:srgbClr val="FFFFFF"/>
                  </a:solidFill>
                  <a:latin typeface="Alata Bold"/>
                </a:rPr>
                <a:t>Interopérabilité</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A42A4A"/>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8506581" flipH="1">
            <a:off x="9210075" y="1025960"/>
            <a:ext cx="13402611" cy="2395717"/>
          </a:xfrm>
          <a:prstGeom prst="rect">
            <a:avLst/>
          </a:prstGeom>
        </p:spPr>
      </p:pic>
      <p:pic>
        <p:nvPicPr>
          <p:cNvPr id="3" name="Picture 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121407">
            <a:off x="-514720" y="7245568"/>
            <a:ext cx="19644447" cy="3511445"/>
          </a:xfrm>
          <a:prstGeom prst="rect">
            <a:avLst/>
          </a:prstGeom>
        </p:spPr>
      </p:pic>
      <p:sp>
        <p:nvSpPr>
          <p:cNvPr id="4" name="TextBox 4"/>
          <p:cNvSpPr txBox="1"/>
          <p:nvPr/>
        </p:nvSpPr>
        <p:spPr>
          <a:xfrm>
            <a:off x="3489631" y="3050279"/>
            <a:ext cx="11308738" cy="1038225"/>
          </a:xfrm>
          <a:prstGeom prst="rect">
            <a:avLst/>
          </a:prstGeom>
        </p:spPr>
        <p:txBody>
          <a:bodyPr lIns="0" tIns="0" rIns="0" bIns="0" rtlCol="0" anchor="t">
            <a:spAutoFit/>
          </a:bodyPr>
          <a:lstStyle/>
          <a:p>
            <a:pPr algn="ctr">
              <a:lnSpc>
                <a:spcPts val="8400"/>
              </a:lnSpc>
            </a:pPr>
            <a:r>
              <a:rPr lang="en-US" sz="6000" dirty="0">
                <a:solidFill>
                  <a:srgbClr val="FFFFFF"/>
                </a:solidFill>
                <a:latin typeface="Alata"/>
              </a:rPr>
              <a:t>3.Conception </a:t>
            </a:r>
            <a:r>
              <a:rPr lang="en-US" sz="6000" dirty="0" err="1">
                <a:solidFill>
                  <a:srgbClr val="FFFFFF"/>
                </a:solidFill>
                <a:latin typeface="Alata"/>
              </a:rPr>
              <a:t>graphique</a:t>
            </a:r>
            <a:r>
              <a:rPr lang="en-US" sz="6000" dirty="0">
                <a:solidFill>
                  <a:srgbClr val="FFFFFF"/>
                </a:solidFill>
                <a:latin typeface="Alata"/>
              </a:rPr>
              <a:t> : </a:t>
            </a:r>
          </a:p>
        </p:txBody>
      </p:sp>
      <p:grpSp>
        <p:nvGrpSpPr>
          <p:cNvPr id="5" name="Group 5"/>
          <p:cNvGrpSpPr/>
          <p:nvPr/>
        </p:nvGrpSpPr>
        <p:grpSpPr>
          <a:xfrm>
            <a:off x="-261049" y="-371034"/>
            <a:ext cx="1786284" cy="1772444"/>
            <a:chOff x="0" y="0"/>
            <a:chExt cx="2381712" cy="2363259"/>
          </a:xfrm>
        </p:grpSpPr>
        <p:pic>
          <p:nvPicPr>
            <p:cNvPr id="6" name="Picture 6"/>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0" y="0"/>
              <a:ext cx="1739266" cy="1739266"/>
            </a:xfrm>
            <a:prstGeom prst="rect">
              <a:avLst/>
            </a:prstGeom>
          </p:spPr>
        </p:pic>
        <p:pic>
          <p:nvPicPr>
            <p:cNvPr id="7" name="Picture 7"/>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0" y="0"/>
              <a:ext cx="1942466" cy="1942466"/>
            </a:xfrm>
            <a:prstGeom prst="rect">
              <a:avLst/>
            </a:prstGeom>
          </p:spPr>
        </p:pic>
        <p:pic>
          <p:nvPicPr>
            <p:cNvPr id="8" name="Picture 8"/>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19465" y="101012"/>
              <a:ext cx="2262247" cy="2262247"/>
            </a:xfrm>
            <a:prstGeom prst="rect">
              <a:avLst/>
            </a:prstGeom>
          </p:spPr>
        </p:pic>
        <p:pic>
          <p:nvPicPr>
            <p:cNvPr id="9" name="Picture 9"/>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63500" y="38100"/>
              <a:ext cx="2092632" cy="2092632"/>
            </a:xfrm>
            <a:prstGeom prst="rect">
              <a:avLst/>
            </a:prstGeom>
          </p:spPr>
        </p:pic>
      </p:grpSp>
      <p:sp>
        <p:nvSpPr>
          <p:cNvPr id="10" name="TextBox 10"/>
          <p:cNvSpPr txBox="1"/>
          <p:nvPr/>
        </p:nvSpPr>
        <p:spPr>
          <a:xfrm>
            <a:off x="6979641" y="4691006"/>
            <a:ext cx="4328717" cy="1216719"/>
          </a:xfrm>
          <a:prstGeom prst="rect">
            <a:avLst/>
          </a:prstGeom>
        </p:spPr>
        <p:txBody>
          <a:bodyPr lIns="0" tIns="0" rIns="0" bIns="0" rtlCol="0" anchor="t">
            <a:spAutoFit/>
          </a:bodyPr>
          <a:lstStyle/>
          <a:p>
            <a:pPr marL="715731" lvl="1" indent="-357866">
              <a:lnSpc>
                <a:spcPts val="4972"/>
              </a:lnSpc>
              <a:buFont typeface="Arial"/>
              <a:buChar char="•"/>
            </a:pPr>
            <a:r>
              <a:rPr lang="en-US" sz="3315" dirty="0">
                <a:solidFill>
                  <a:srgbClr val="FFFFFF"/>
                </a:solidFill>
                <a:latin typeface="Alata"/>
              </a:rPr>
              <a:t>logo</a:t>
            </a:r>
          </a:p>
          <a:p>
            <a:pPr marL="715731" lvl="1" indent="-357866">
              <a:lnSpc>
                <a:spcPts val="4972"/>
              </a:lnSpc>
              <a:buFont typeface="Arial"/>
              <a:buChar char="•"/>
            </a:pPr>
            <a:r>
              <a:rPr lang="en-US" sz="3315" dirty="0">
                <a:solidFill>
                  <a:srgbClr val="FFFFFF"/>
                </a:solidFill>
                <a:latin typeface="Alata"/>
              </a:rPr>
              <a:t>palette et police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1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down)">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0"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4DFE6"/>
        </a:solidFill>
        <a:effectLst/>
      </p:bgPr>
    </p:bg>
    <p:spTree>
      <p:nvGrpSpPr>
        <p:cNvPr id="1" name=""/>
        <p:cNvGrpSpPr/>
        <p:nvPr/>
      </p:nvGrpSpPr>
      <p:grpSpPr>
        <a:xfrm>
          <a:off x="0" y="0"/>
          <a:ext cx="0" cy="0"/>
          <a:chOff x="0" y="0"/>
          <a:chExt cx="0" cy="0"/>
        </a:xfrm>
      </p:grpSpPr>
      <p:pic>
        <p:nvPicPr>
          <p:cNvPr id="5" name="Picture 5"/>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999880">
            <a:off x="-691434" y="6461215"/>
            <a:ext cx="14801958" cy="6050300"/>
          </a:xfrm>
          <a:prstGeom prst="rect">
            <a:avLst/>
          </a:prstGeom>
        </p:spPr>
      </p:pic>
      <p:grpSp>
        <p:nvGrpSpPr>
          <p:cNvPr id="9" name="Group 9"/>
          <p:cNvGrpSpPr/>
          <p:nvPr/>
        </p:nvGrpSpPr>
        <p:grpSpPr>
          <a:xfrm>
            <a:off x="6385207" y="-8900791"/>
            <a:ext cx="15554562" cy="15554562"/>
            <a:chOff x="0" y="0"/>
            <a:chExt cx="812800" cy="812800"/>
          </a:xfrm>
        </p:grpSpPr>
        <p:sp>
          <p:nvSpPr>
            <p:cNvPr id="10" name="Freeform 10"/>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A42A4A"/>
            </a:solidFill>
          </p:spPr>
        </p:sp>
        <p:sp>
          <p:nvSpPr>
            <p:cNvPr id="11" name="TextBox 11"/>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pic>
        <p:nvPicPr>
          <p:cNvPr id="12" name="Picture 12"/>
          <p:cNvPicPr>
            <a:picLocks noChangeAspect="1"/>
          </p:cNvPicPr>
          <p:nvPr/>
        </p:nvPicPr>
        <p:blipFill>
          <a:blip r:embed="rId5"/>
          <a:srcRect/>
          <a:stretch>
            <a:fillRect/>
          </a:stretch>
        </p:blipFill>
        <p:spPr>
          <a:xfrm>
            <a:off x="5928631" y="2649575"/>
            <a:ext cx="6430739" cy="6423074"/>
          </a:xfrm>
          <a:prstGeom prst="rect">
            <a:avLst/>
          </a:prstGeom>
        </p:spPr>
      </p:pic>
      <p:pic>
        <p:nvPicPr>
          <p:cNvPr id="15" name="Picture 15"/>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8506581" flipH="1">
            <a:off x="9210075" y="1025960"/>
            <a:ext cx="13402611" cy="2395717"/>
          </a:xfrm>
          <a:prstGeom prst="rect">
            <a:avLst/>
          </a:prstGeom>
        </p:spPr>
      </p:pic>
      <p:sp>
        <p:nvSpPr>
          <p:cNvPr id="16" name="Flèche : pentagone 15">
            <a:extLst>
              <a:ext uri="{FF2B5EF4-FFF2-40B4-BE49-F238E27FC236}">
                <a16:creationId xmlns:a16="http://schemas.microsoft.com/office/drawing/2014/main" id="{CF1CA114-031D-9AF9-126C-3E0D24A819FE}"/>
              </a:ext>
            </a:extLst>
          </p:cNvPr>
          <p:cNvSpPr/>
          <p:nvPr/>
        </p:nvSpPr>
        <p:spPr>
          <a:xfrm>
            <a:off x="-66946" y="852374"/>
            <a:ext cx="6709545" cy="1194643"/>
          </a:xfrm>
          <a:prstGeom prst="homePlate">
            <a:avLst/>
          </a:prstGeom>
          <a:solidFill>
            <a:srgbClr val="A42A4A"/>
          </a:solidFill>
        </p:spPr>
        <p:txBody>
          <a:bodyPr rtlCol="0" anchor="ctr"/>
          <a:lstStyle/>
          <a:p>
            <a:pPr algn="ctr"/>
            <a:endParaRPr lang="fr-FR">
              <a:solidFill>
                <a:schemeClr val="tx1"/>
              </a:solidFill>
            </a:endParaRPr>
          </a:p>
        </p:txBody>
      </p:sp>
      <p:sp>
        <p:nvSpPr>
          <p:cNvPr id="13" name="TextBox 13"/>
          <p:cNvSpPr txBox="1"/>
          <p:nvPr/>
        </p:nvSpPr>
        <p:spPr>
          <a:xfrm>
            <a:off x="133380" y="1006899"/>
            <a:ext cx="6496929" cy="734516"/>
          </a:xfrm>
          <a:prstGeom prst="rect">
            <a:avLst/>
          </a:prstGeom>
        </p:spPr>
        <p:txBody>
          <a:bodyPr lIns="0" tIns="0" rIns="0" bIns="0" rtlCol="0" anchor="t">
            <a:spAutoFit/>
          </a:bodyPr>
          <a:lstStyle/>
          <a:p>
            <a:pPr>
              <a:lnSpc>
                <a:spcPts val="6058"/>
              </a:lnSpc>
            </a:pPr>
            <a:r>
              <a:rPr lang="en-US" sz="4327" dirty="0">
                <a:solidFill>
                  <a:srgbClr val="FFFFFF"/>
                </a:solidFill>
                <a:latin typeface="Alata"/>
              </a:rPr>
              <a:t>3. Conception </a:t>
            </a:r>
            <a:r>
              <a:rPr lang="en-US" sz="4327" dirty="0" err="1">
                <a:solidFill>
                  <a:srgbClr val="FFFFFF"/>
                </a:solidFill>
                <a:latin typeface="Alata"/>
              </a:rPr>
              <a:t>graphique</a:t>
            </a:r>
            <a:endParaRPr lang="en-US" sz="4327" dirty="0">
              <a:solidFill>
                <a:srgbClr val="FFFFFF"/>
              </a:solidFill>
              <a:latin typeface="Alata"/>
            </a:endParaRPr>
          </a:p>
        </p:txBody>
      </p:sp>
      <p:sp>
        <p:nvSpPr>
          <p:cNvPr id="18" name="Flèche : pentagone 17">
            <a:extLst>
              <a:ext uri="{FF2B5EF4-FFF2-40B4-BE49-F238E27FC236}">
                <a16:creationId xmlns:a16="http://schemas.microsoft.com/office/drawing/2014/main" id="{28BCCCA5-87B1-942B-8DBB-F558555CE556}"/>
              </a:ext>
            </a:extLst>
          </p:cNvPr>
          <p:cNvSpPr/>
          <p:nvPr/>
        </p:nvSpPr>
        <p:spPr>
          <a:xfrm>
            <a:off x="-351104" y="4709175"/>
            <a:ext cx="3379695" cy="1502819"/>
          </a:xfrm>
          <a:prstGeom prst="homePlate">
            <a:avLst/>
          </a:prstGeom>
          <a:solidFill>
            <a:srgbClr val="A42A4A"/>
          </a:solidFill>
        </p:spPr>
        <p:txBody>
          <a:bodyPr rtlCol="0" anchor="ctr"/>
          <a:lstStyle/>
          <a:p>
            <a:pPr algn="ctr"/>
            <a:endParaRPr lang="fr-FR">
              <a:solidFill>
                <a:schemeClr val="tx1"/>
              </a:solidFill>
            </a:endParaRPr>
          </a:p>
        </p:txBody>
      </p:sp>
      <p:sp>
        <p:nvSpPr>
          <p:cNvPr id="14" name="TextBox 14"/>
          <p:cNvSpPr txBox="1"/>
          <p:nvPr/>
        </p:nvSpPr>
        <p:spPr>
          <a:xfrm>
            <a:off x="-351104" y="5096449"/>
            <a:ext cx="6496929" cy="728273"/>
          </a:xfrm>
          <a:prstGeom prst="rect">
            <a:avLst/>
          </a:prstGeom>
        </p:spPr>
        <p:txBody>
          <a:bodyPr lIns="0" tIns="0" rIns="0" bIns="0" rtlCol="0" anchor="t">
            <a:spAutoFit/>
          </a:bodyPr>
          <a:lstStyle/>
          <a:p>
            <a:pPr marL="934382" lvl="1" indent="-467191">
              <a:lnSpc>
                <a:spcPts val="6058"/>
              </a:lnSpc>
              <a:buFont typeface="Arial"/>
              <a:buChar char="•"/>
            </a:pPr>
            <a:r>
              <a:rPr lang="en-US" sz="4327" dirty="0">
                <a:solidFill>
                  <a:srgbClr val="FFFFFF"/>
                </a:solidFill>
                <a:latin typeface="Alata"/>
              </a:rPr>
              <a:t>Logo</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4DFE6"/>
        </a:solidFill>
        <a:effectLst/>
      </p:bgPr>
    </p:bg>
    <p:spTree>
      <p:nvGrpSpPr>
        <p:cNvPr id="1" name=""/>
        <p:cNvGrpSpPr/>
        <p:nvPr/>
      </p:nvGrpSpPr>
      <p:grpSpPr>
        <a:xfrm>
          <a:off x="0" y="0"/>
          <a:ext cx="0" cy="0"/>
          <a:chOff x="0" y="0"/>
          <a:chExt cx="0" cy="0"/>
        </a:xfrm>
      </p:grpSpPr>
      <p:pic>
        <p:nvPicPr>
          <p:cNvPr id="8" name="Picture 8"/>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4450309" flipH="1">
            <a:off x="11350360" y="3958084"/>
            <a:ext cx="13263393" cy="2370832"/>
          </a:xfrm>
          <a:prstGeom prst="rect">
            <a:avLst/>
          </a:prstGeom>
        </p:spPr>
      </p:pic>
      <p:pic>
        <p:nvPicPr>
          <p:cNvPr id="9" name="Picture 9"/>
          <p:cNvPicPr>
            <a:picLocks noChangeAspect="1"/>
          </p:cNvPicPr>
          <p:nvPr/>
        </p:nvPicPr>
        <p:blipFill>
          <a:blip r:embed="rId5"/>
          <a:srcRect/>
          <a:stretch>
            <a:fillRect/>
          </a:stretch>
        </p:blipFill>
        <p:spPr>
          <a:xfrm>
            <a:off x="10724285" y="3063586"/>
            <a:ext cx="4688573" cy="7032860"/>
          </a:xfrm>
          <a:prstGeom prst="rect">
            <a:avLst/>
          </a:prstGeom>
        </p:spPr>
      </p:pic>
      <p:pic>
        <p:nvPicPr>
          <p:cNvPr id="10" name="Picture 10"/>
          <p:cNvPicPr>
            <a:picLocks noChangeAspect="1"/>
          </p:cNvPicPr>
          <p:nvPr/>
        </p:nvPicPr>
        <p:blipFill>
          <a:blip r:embed="rId6"/>
          <a:srcRect/>
          <a:stretch>
            <a:fillRect/>
          </a:stretch>
        </p:blipFill>
        <p:spPr>
          <a:xfrm>
            <a:off x="1028700" y="5387294"/>
            <a:ext cx="7718773" cy="3702690"/>
          </a:xfrm>
          <a:prstGeom prst="rect">
            <a:avLst/>
          </a:prstGeom>
        </p:spPr>
      </p:pic>
      <p:sp>
        <p:nvSpPr>
          <p:cNvPr id="17" name="Flèche : pentagone 16">
            <a:extLst>
              <a:ext uri="{FF2B5EF4-FFF2-40B4-BE49-F238E27FC236}">
                <a16:creationId xmlns:a16="http://schemas.microsoft.com/office/drawing/2014/main" id="{23F5EF60-8C7D-9E2F-B630-6746EADD0F17}"/>
              </a:ext>
            </a:extLst>
          </p:cNvPr>
          <p:cNvSpPr/>
          <p:nvPr/>
        </p:nvSpPr>
        <p:spPr>
          <a:xfrm>
            <a:off x="0" y="845193"/>
            <a:ext cx="7315200" cy="1066095"/>
          </a:xfrm>
          <a:prstGeom prst="homePlate">
            <a:avLst/>
          </a:prstGeom>
          <a:solidFill>
            <a:srgbClr val="A42A4A"/>
          </a:solidFill>
        </p:spPr>
        <p:txBody>
          <a:bodyPr rtlCol="0" anchor="ctr"/>
          <a:lstStyle/>
          <a:p>
            <a:pPr algn="ctr"/>
            <a:endParaRPr lang="fr-FR">
              <a:solidFill>
                <a:schemeClr val="tx1"/>
              </a:solidFill>
            </a:endParaRPr>
          </a:p>
        </p:txBody>
      </p:sp>
      <p:sp>
        <p:nvSpPr>
          <p:cNvPr id="11" name="TextBox 11"/>
          <p:cNvSpPr txBox="1"/>
          <p:nvPr/>
        </p:nvSpPr>
        <p:spPr>
          <a:xfrm>
            <a:off x="212616" y="969355"/>
            <a:ext cx="6496929" cy="734516"/>
          </a:xfrm>
          <a:prstGeom prst="rect">
            <a:avLst/>
          </a:prstGeom>
        </p:spPr>
        <p:txBody>
          <a:bodyPr lIns="0" tIns="0" rIns="0" bIns="0" rtlCol="0" anchor="t">
            <a:spAutoFit/>
          </a:bodyPr>
          <a:lstStyle/>
          <a:p>
            <a:pPr>
              <a:lnSpc>
                <a:spcPts val="6058"/>
              </a:lnSpc>
            </a:pPr>
            <a:r>
              <a:rPr lang="en-US" sz="4327" dirty="0">
                <a:solidFill>
                  <a:srgbClr val="FFFFFF"/>
                </a:solidFill>
                <a:latin typeface="Alata"/>
              </a:rPr>
              <a:t>3. Conception </a:t>
            </a:r>
            <a:r>
              <a:rPr lang="en-US" sz="4327" dirty="0" err="1">
                <a:solidFill>
                  <a:srgbClr val="FFFFFF"/>
                </a:solidFill>
                <a:latin typeface="Alata"/>
              </a:rPr>
              <a:t>graphique</a:t>
            </a:r>
            <a:endParaRPr lang="en-US" sz="4327" dirty="0">
              <a:solidFill>
                <a:srgbClr val="FFFFFF"/>
              </a:solidFill>
              <a:latin typeface="Alata"/>
            </a:endParaRPr>
          </a:p>
        </p:txBody>
      </p:sp>
      <p:grpSp>
        <p:nvGrpSpPr>
          <p:cNvPr id="2" name="Groupe 1">
            <a:extLst>
              <a:ext uri="{FF2B5EF4-FFF2-40B4-BE49-F238E27FC236}">
                <a16:creationId xmlns:a16="http://schemas.microsoft.com/office/drawing/2014/main" id="{41E09CF9-2AA3-19B5-F65B-C618D06A83DF}"/>
              </a:ext>
            </a:extLst>
          </p:cNvPr>
          <p:cNvGrpSpPr/>
          <p:nvPr/>
        </p:nvGrpSpPr>
        <p:grpSpPr>
          <a:xfrm>
            <a:off x="3287886" y="4267591"/>
            <a:ext cx="2198514" cy="790245"/>
            <a:chOff x="3287886" y="4267591"/>
            <a:chExt cx="2198514" cy="790245"/>
          </a:xfrm>
        </p:grpSpPr>
        <p:sp>
          <p:nvSpPr>
            <p:cNvPr id="19" name="Rectangle : coins arrondis 18">
              <a:extLst>
                <a:ext uri="{FF2B5EF4-FFF2-40B4-BE49-F238E27FC236}">
                  <a16:creationId xmlns:a16="http://schemas.microsoft.com/office/drawing/2014/main" id="{A79DA09A-ECB5-FFB5-18D3-7C36C9CFBD34}"/>
                </a:ext>
              </a:extLst>
            </p:cNvPr>
            <p:cNvSpPr/>
            <p:nvPr/>
          </p:nvSpPr>
          <p:spPr>
            <a:xfrm>
              <a:off x="3287886" y="4267591"/>
              <a:ext cx="2198514" cy="790245"/>
            </a:xfrm>
            <a:prstGeom prst="roundRect">
              <a:avLst/>
            </a:prstGeom>
            <a:solidFill>
              <a:srgbClr val="A42A4A"/>
            </a:solidFill>
          </p:spPr>
          <p:txBody>
            <a:bodyPr rtlCol="0" anchor="ctr"/>
            <a:lstStyle/>
            <a:p>
              <a:pPr algn="ctr"/>
              <a:endParaRPr lang="fr-FR">
                <a:solidFill>
                  <a:schemeClr val="tx1"/>
                </a:solidFill>
              </a:endParaRPr>
            </a:p>
          </p:txBody>
        </p:sp>
        <p:sp>
          <p:nvSpPr>
            <p:cNvPr id="16" name="TextBox 16"/>
            <p:cNvSpPr txBox="1"/>
            <p:nvPr/>
          </p:nvSpPr>
          <p:spPr>
            <a:xfrm>
              <a:off x="3598473" y="4451575"/>
              <a:ext cx="1619319" cy="422275"/>
            </a:xfrm>
            <a:prstGeom prst="rect">
              <a:avLst/>
            </a:prstGeom>
          </p:spPr>
          <p:txBody>
            <a:bodyPr lIns="0" tIns="0" rIns="0" bIns="0" rtlCol="0" anchor="t">
              <a:spAutoFit/>
            </a:bodyPr>
            <a:lstStyle/>
            <a:p>
              <a:pPr marL="539749" lvl="1" indent="-269875">
                <a:lnSpc>
                  <a:spcPts val="3499"/>
                </a:lnSpc>
                <a:buFont typeface="Arial"/>
                <a:buChar char="•"/>
              </a:pPr>
              <a:r>
                <a:rPr lang="en-US" sz="2499" dirty="0">
                  <a:solidFill>
                    <a:srgbClr val="FFFFFF"/>
                  </a:solidFill>
                  <a:latin typeface="Alata"/>
                </a:rPr>
                <a:t>Font </a:t>
              </a:r>
            </a:p>
          </p:txBody>
        </p:sp>
      </p:grpSp>
      <p:grpSp>
        <p:nvGrpSpPr>
          <p:cNvPr id="3" name="Groupe 2">
            <a:extLst>
              <a:ext uri="{FF2B5EF4-FFF2-40B4-BE49-F238E27FC236}">
                <a16:creationId xmlns:a16="http://schemas.microsoft.com/office/drawing/2014/main" id="{8ADD8EB7-ECF4-E7BB-7EDA-4F6C63B5C17E}"/>
              </a:ext>
            </a:extLst>
          </p:cNvPr>
          <p:cNvGrpSpPr/>
          <p:nvPr/>
        </p:nvGrpSpPr>
        <p:grpSpPr>
          <a:xfrm>
            <a:off x="11779270" y="1727302"/>
            <a:ext cx="2198514" cy="790245"/>
            <a:chOff x="11779270" y="1727302"/>
            <a:chExt cx="2198514" cy="790245"/>
          </a:xfrm>
        </p:grpSpPr>
        <p:sp>
          <p:nvSpPr>
            <p:cNvPr id="20" name="Rectangle : coins arrondis 19">
              <a:extLst>
                <a:ext uri="{FF2B5EF4-FFF2-40B4-BE49-F238E27FC236}">
                  <a16:creationId xmlns:a16="http://schemas.microsoft.com/office/drawing/2014/main" id="{7C73C5B1-41D8-0D6F-0CC0-28372057540C}"/>
                </a:ext>
              </a:extLst>
            </p:cNvPr>
            <p:cNvSpPr/>
            <p:nvPr/>
          </p:nvSpPr>
          <p:spPr>
            <a:xfrm>
              <a:off x="11779270" y="1727302"/>
              <a:ext cx="2198514" cy="790245"/>
            </a:xfrm>
            <a:prstGeom prst="roundRect">
              <a:avLst/>
            </a:prstGeom>
            <a:solidFill>
              <a:srgbClr val="A42A4A"/>
            </a:solidFill>
          </p:spPr>
          <p:txBody>
            <a:bodyPr rtlCol="0" anchor="ctr"/>
            <a:lstStyle/>
            <a:p>
              <a:pPr algn="ctr"/>
              <a:endParaRPr lang="fr-FR">
                <a:solidFill>
                  <a:schemeClr val="tx1"/>
                </a:solidFill>
              </a:endParaRPr>
            </a:p>
          </p:txBody>
        </p:sp>
        <p:sp>
          <p:nvSpPr>
            <p:cNvPr id="12" name="TextBox 12"/>
            <p:cNvSpPr txBox="1"/>
            <p:nvPr/>
          </p:nvSpPr>
          <p:spPr>
            <a:xfrm>
              <a:off x="11973583" y="1911288"/>
              <a:ext cx="1619319" cy="422275"/>
            </a:xfrm>
            <a:prstGeom prst="rect">
              <a:avLst/>
            </a:prstGeom>
          </p:spPr>
          <p:txBody>
            <a:bodyPr lIns="0" tIns="0" rIns="0" bIns="0" rtlCol="0" anchor="t">
              <a:spAutoFit/>
            </a:bodyPr>
            <a:lstStyle/>
            <a:p>
              <a:pPr marL="539749" lvl="1" indent="-269875">
                <a:lnSpc>
                  <a:spcPts val="3499"/>
                </a:lnSpc>
                <a:buFont typeface="Arial"/>
                <a:buChar char="•"/>
              </a:pPr>
              <a:r>
                <a:rPr lang="en-US" sz="2499" dirty="0">
                  <a:solidFill>
                    <a:srgbClr val="FFFFFF"/>
                  </a:solidFill>
                  <a:latin typeface="Alata"/>
                </a:rPr>
                <a:t>Palette</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1000"/>
                                        <p:tgtEl>
                                          <p:spTgt spid="10"/>
                                        </p:tgtEl>
                                      </p:cBhvr>
                                    </p:animEffect>
                                    <p:anim calcmode="lin" valueType="num">
                                      <p:cBhvr>
                                        <p:cTn id="13" dur="1000" fill="hold"/>
                                        <p:tgtEl>
                                          <p:spTgt spid="10"/>
                                        </p:tgtEl>
                                        <p:attrNameLst>
                                          <p:attrName>ppt_x</p:attrName>
                                        </p:attrNameLst>
                                      </p:cBhvr>
                                      <p:tavLst>
                                        <p:tav tm="0">
                                          <p:val>
                                            <p:strVal val="#ppt_x"/>
                                          </p:val>
                                        </p:tav>
                                        <p:tav tm="100000">
                                          <p:val>
                                            <p:strVal val="#ppt_x"/>
                                          </p:val>
                                        </p:tav>
                                      </p:tavLst>
                                    </p:anim>
                                    <p:anim calcmode="lin" valueType="num">
                                      <p:cBhvr>
                                        <p:cTn id="14"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barn(inVertical)">
                                      <p:cBhvr>
                                        <p:cTn id="19" dur="500"/>
                                        <p:tgtEl>
                                          <p:spTgt spid="3"/>
                                        </p:tgtEl>
                                      </p:cBhvr>
                                    </p:animEffect>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1000"/>
                                        <p:tgtEl>
                                          <p:spTgt spid="9"/>
                                        </p:tgtEl>
                                      </p:cBhvr>
                                    </p:animEffect>
                                    <p:anim calcmode="lin" valueType="num">
                                      <p:cBhvr>
                                        <p:cTn id="25" dur="1000" fill="hold"/>
                                        <p:tgtEl>
                                          <p:spTgt spid="9"/>
                                        </p:tgtEl>
                                        <p:attrNameLst>
                                          <p:attrName>ppt_x</p:attrName>
                                        </p:attrNameLst>
                                      </p:cBhvr>
                                      <p:tavLst>
                                        <p:tav tm="0">
                                          <p:val>
                                            <p:strVal val="#ppt_x"/>
                                          </p:val>
                                        </p:tav>
                                        <p:tav tm="100000">
                                          <p:val>
                                            <p:strVal val="#ppt_x"/>
                                          </p:val>
                                        </p:tav>
                                      </p:tavLst>
                                    </p:anim>
                                    <p:anim calcmode="lin" valueType="num">
                                      <p:cBhvr>
                                        <p:cTn id="26"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l="2877" t="2898" r="2898" b="2877"/>
          <a:stretch>
            <a:fillRect/>
          </a:stretch>
        </p:blipFill>
        <p:spPr>
          <a:xfrm>
            <a:off x="0" y="0"/>
            <a:ext cx="18288000" cy="10287000"/>
          </a:xfrm>
          <a:prstGeom prst="rect">
            <a:avLst/>
          </a:prstGeom>
        </p:spPr>
      </p:pic>
      <p:grpSp>
        <p:nvGrpSpPr>
          <p:cNvPr id="3" name="Group 3"/>
          <p:cNvGrpSpPr/>
          <p:nvPr/>
        </p:nvGrpSpPr>
        <p:grpSpPr>
          <a:xfrm>
            <a:off x="-3643" y="0"/>
            <a:ext cx="18714340" cy="10287000"/>
            <a:chOff x="0" y="0"/>
            <a:chExt cx="4928880" cy="2709333"/>
          </a:xfrm>
        </p:grpSpPr>
        <p:sp>
          <p:nvSpPr>
            <p:cNvPr id="4" name="Freeform 4"/>
            <p:cNvSpPr/>
            <p:nvPr/>
          </p:nvSpPr>
          <p:spPr>
            <a:xfrm>
              <a:off x="0" y="0"/>
              <a:ext cx="4928880" cy="2709333"/>
            </a:xfrm>
            <a:custGeom>
              <a:avLst/>
              <a:gdLst/>
              <a:ahLst/>
              <a:cxnLst/>
              <a:rect l="l" t="t" r="r" b="b"/>
              <a:pathLst>
                <a:path w="4928880" h="2709333">
                  <a:moveTo>
                    <a:pt x="41369" y="0"/>
                  </a:moveTo>
                  <a:lnTo>
                    <a:pt x="4887511" y="0"/>
                  </a:lnTo>
                  <a:cubicBezTo>
                    <a:pt x="4910358" y="0"/>
                    <a:pt x="4928880" y="18521"/>
                    <a:pt x="4928880" y="41369"/>
                  </a:cubicBezTo>
                  <a:lnTo>
                    <a:pt x="4928880" y="2667964"/>
                  </a:lnTo>
                  <a:cubicBezTo>
                    <a:pt x="4928880" y="2678936"/>
                    <a:pt x="4924521" y="2689459"/>
                    <a:pt x="4916763" y="2697217"/>
                  </a:cubicBezTo>
                  <a:cubicBezTo>
                    <a:pt x="4909005" y="2704975"/>
                    <a:pt x="4898482" y="2709333"/>
                    <a:pt x="4887511" y="2709333"/>
                  </a:cubicBezTo>
                  <a:lnTo>
                    <a:pt x="41369" y="2709333"/>
                  </a:lnTo>
                  <a:cubicBezTo>
                    <a:pt x="30397" y="2709333"/>
                    <a:pt x="19875" y="2704975"/>
                    <a:pt x="12117" y="2697217"/>
                  </a:cubicBezTo>
                  <a:cubicBezTo>
                    <a:pt x="4358" y="2689459"/>
                    <a:pt x="0" y="2678936"/>
                    <a:pt x="0" y="2667964"/>
                  </a:cubicBezTo>
                  <a:lnTo>
                    <a:pt x="0" y="41369"/>
                  </a:lnTo>
                  <a:cubicBezTo>
                    <a:pt x="0" y="30397"/>
                    <a:pt x="4358" y="19875"/>
                    <a:pt x="12117" y="12117"/>
                  </a:cubicBezTo>
                  <a:cubicBezTo>
                    <a:pt x="19875" y="4358"/>
                    <a:pt x="30397" y="0"/>
                    <a:pt x="41369" y="0"/>
                  </a:cubicBezTo>
                  <a:close/>
                </a:path>
              </a:pathLst>
            </a:custGeom>
            <a:solidFill>
              <a:srgbClr val="A42A4A"/>
            </a:solidFill>
          </p:spPr>
        </p:sp>
        <p:sp>
          <p:nvSpPr>
            <p:cNvPr id="5" name="TextBox 5"/>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pic>
        <p:nvPicPr>
          <p:cNvPr id="9" name="Picture 9"/>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2412879">
            <a:off x="9664426" y="-1768766"/>
            <a:ext cx="13063173" cy="5339572"/>
          </a:xfrm>
          <a:prstGeom prst="rect">
            <a:avLst/>
          </a:prstGeom>
        </p:spPr>
      </p:pic>
      <p:sp>
        <p:nvSpPr>
          <p:cNvPr id="10" name="TextBox 10"/>
          <p:cNvSpPr txBox="1"/>
          <p:nvPr/>
        </p:nvSpPr>
        <p:spPr>
          <a:xfrm>
            <a:off x="5433796" y="1064737"/>
            <a:ext cx="7837685" cy="1510031"/>
          </a:xfrm>
          <a:prstGeom prst="rect">
            <a:avLst/>
          </a:prstGeom>
        </p:spPr>
        <p:txBody>
          <a:bodyPr lIns="0" tIns="0" rIns="0" bIns="0" rtlCol="0" anchor="t">
            <a:spAutoFit/>
          </a:bodyPr>
          <a:lstStyle/>
          <a:p>
            <a:pPr algn="ctr">
              <a:lnSpc>
                <a:spcPts val="12319"/>
              </a:lnSpc>
            </a:pPr>
            <a:r>
              <a:rPr lang="en-US" sz="8799" dirty="0" err="1">
                <a:solidFill>
                  <a:srgbClr val="FFFFFF"/>
                </a:solidFill>
                <a:latin typeface="Alata"/>
              </a:rPr>
              <a:t>Sommaire</a:t>
            </a:r>
            <a:endParaRPr lang="en-US" sz="8799" dirty="0">
              <a:solidFill>
                <a:srgbClr val="FFFFFF"/>
              </a:solidFill>
              <a:latin typeface="Alata"/>
            </a:endParaRPr>
          </a:p>
        </p:txBody>
      </p:sp>
      <p:pic>
        <p:nvPicPr>
          <p:cNvPr id="37" name="Picture 37"/>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9176615">
            <a:off x="9344740" y="7238219"/>
            <a:ext cx="13063173" cy="5339572"/>
          </a:xfrm>
          <a:prstGeom prst="rect">
            <a:avLst/>
          </a:prstGeom>
        </p:spPr>
      </p:pic>
      <p:pic>
        <p:nvPicPr>
          <p:cNvPr id="38" name="Picture 38"/>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3881081">
            <a:off x="-5242458" y="5819912"/>
            <a:ext cx="13063173" cy="5339572"/>
          </a:xfrm>
          <a:prstGeom prst="rect">
            <a:avLst/>
          </a:prstGeom>
        </p:spPr>
      </p:pic>
      <p:sp>
        <p:nvSpPr>
          <p:cNvPr id="43" name="Flèche : pentagone 42">
            <a:extLst>
              <a:ext uri="{FF2B5EF4-FFF2-40B4-BE49-F238E27FC236}">
                <a16:creationId xmlns:a16="http://schemas.microsoft.com/office/drawing/2014/main" id="{DD28EA80-4F40-3675-B86B-733BA4CE0CC7}"/>
              </a:ext>
            </a:extLst>
          </p:cNvPr>
          <p:cNvSpPr/>
          <p:nvPr/>
        </p:nvSpPr>
        <p:spPr>
          <a:xfrm>
            <a:off x="-213170" y="1138474"/>
            <a:ext cx="3565970" cy="1154453"/>
          </a:xfrm>
          <a:prstGeom prst="homePlate">
            <a:avLst/>
          </a:prstGeom>
          <a:solidFill>
            <a:schemeClr val="bg1"/>
          </a:solidFill>
        </p:spPr>
        <p:txBody>
          <a:bodyPr rtlCol="0" anchor="ctr"/>
          <a:lstStyle/>
          <a:p>
            <a:pPr algn="ctr"/>
            <a:endParaRPr lang="fr-FR">
              <a:solidFill>
                <a:schemeClr val="tx1"/>
              </a:solidFill>
            </a:endParaRPr>
          </a:p>
        </p:txBody>
      </p:sp>
      <p:pic>
        <p:nvPicPr>
          <p:cNvPr id="39" name="Picture 39"/>
          <p:cNvPicPr>
            <a:picLocks noChangeAspect="1"/>
          </p:cNvPicPr>
          <p:nvPr/>
        </p:nvPicPr>
        <p:blipFill>
          <a:blip r:embed="rId6"/>
          <a:srcRect/>
          <a:stretch>
            <a:fillRect/>
          </a:stretch>
        </p:blipFill>
        <p:spPr>
          <a:xfrm>
            <a:off x="820172" y="1192512"/>
            <a:ext cx="1051807" cy="1050554"/>
          </a:xfrm>
          <a:prstGeom prst="rect">
            <a:avLst/>
          </a:prstGeom>
        </p:spPr>
      </p:pic>
      <p:grpSp>
        <p:nvGrpSpPr>
          <p:cNvPr id="47" name="Groupe 46">
            <a:extLst>
              <a:ext uri="{FF2B5EF4-FFF2-40B4-BE49-F238E27FC236}">
                <a16:creationId xmlns:a16="http://schemas.microsoft.com/office/drawing/2014/main" id="{4B55C4EA-E3B3-968C-BEB0-5C5CF9F9F290}"/>
              </a:ext>
            </a:extLst>
          </p:cNvPr>
          <p:cNvGrpSpPr/>
          <p:nvPr/>
        </p:nvGrpSpPr>
        <p:grpSpPr>
          <a:xfrm>
            <a:off x="892573" y="4008109"/>
            <a:ext cx="3111469" cy="2401145"/>
            <a:chOff x="1775694" y="3110490"/>
            <a:chExt cx="3111469" cy="2401145"/>
          </a:xfrm>
        </p:grpSpPr>
        <p:grpSp>
          <p:nvGrpSpPr>
            <p:cNvPr id="42" name="Groupe 41">
              <a:extLst>
                <a:ext uri="{FF2B5EF4-FFF2-40B4-BE49-F238E27FC236}">
                  <a16:creationId xmlns:a16="http://schemas.microsoft.com/office/drawing/2014/main" id="{3C354F40-C76C-1D8A-19FE-3497D2C3345C}"/>
                </a:ext>
              </a:extLst>
            </p:cNvPr>
            <p:cNvGrpSpPr/>
            <p:nvPr/>
          </p:nvGrpSpPr>
          <p:grpSpPr>
            <a:xfrm>
              <a:off x="1775694" y="3110490"/>
              <a:ext cx="3111469" cy="2401145"/>
              <a:chOff x="1289128" y="4008109"/>
              <a:chExt cx="3111469" cy="2401145"/>
            </a:xfrm>
          </p:grpSpPr>
          <p:grpSp>
            <p:nvGrpSpPr>
              <p:cNvPr id="15" name="Group 15"/>
              <p:cNvGrpSpPr/>
              <p:nvPr/>
            </p:nvGrpSpPr>
            <p:grpSpPr>
              <a:xfrm>
                <a:off x="1289128" y="4008109"/>
                <a:ext cx="3111469" cy="2401145"/>
                <a:chOff x="0" y="0"/>
                <a:chExt cx="819481" cy="632400"/>
              </a:xfrm>
            </p:grpSpPr>
            <p:sp>
              <p:nvSpPr>
                <p:cNvPr id="16" name="Freeform 16"/>
                <p:cNvSpPr/>
                <p:nvPr/>
              </p:nvSpPr>
              <p:spPr>
                <a:xfrm>
                  <a:off x="0" y="0"/>
                  <a:ext cx="819481" cy="632400"/>
                </a:xfrm>
                <a:custGeom>
                  <a:avLst/>
                  <a:gdLst/>
                  <a:ahLst/>
                  <a:cxnLst/>
                  <a:rect l="l" t="t" r="r" b="b"/>
                  <a:pathLst>
                    <a:path w="819481" h="632400">
                      <a:moveTo>
                        <a:pt x="248819" y="0"/>
                      </a:moveTo>
                      <a:lnTo>
                        <a:pt x="570663" y="0"/>
                      </a:lnTo>
                      <a:cubicBezTo>
                        <a:pt x="636653" y="0"/>
                        <a:pt x="699942" y="26215"/>
                        <a:pt x="746604" y="72877"/>
                      </a:cubicBezTo>
                      <a:cubicBezTo>
                        <a:pt x="793267" y="119540"/>
                        <a:pt x="819481" y="182828"/>
                        <a:pt x="819481" y="248819"/>
                      </a:cubicBezTo>
                      <a:lnTo>
                        <a:pt x="819481" y="383582"/>
                      </a:lnTo>
                      <a:cubicBezTo>
                        <a:pt x="819481" y="449572"/>
                        <a:pt x="793267" y="512861"/>
                        <a:pt x="746604" y="559523"/>
                      </a:cubicBezTo>
                      <a:cubicBezTo>
                        <a:pt x="699942" y="606186"/>
                        <a:pt x="636653" y="632400"/>
                        <a:pt x="570663" y="632400"/>
                      </a:cubicBezTo>
                      <a:lnTo>
                        <a:pt x="248819" y="632400"/>
                      </a:lnTo>
                      <a:cubicBezTo>
                        <a:pt x="182828" y="632400"/>
                        <a:pt x="119540" y="606186"/>
                        <a:pt x="72877" y="559523"/>
                      </a:cubicBezTo>
                      <a:cubicBezTo>
                        <a:pt x="26215" y="512861"/>
                        <a:pt x="0" y="449572"/>
                        <a:pt x="0" y="383582"/>
                      </a:cubicBezTo>
                      <a:lnTo>
                        <a:pt x="0" y="248819"/>
                      </a:lnTo>
                      <a:cubicBezTo>
                        <a:pt x="0" y="182828"/>
                        <a:pt x="26215" y="119540"/>
                        <a:pt x="72877" y="72877"/>
                      </a:cubicBezTo>
                      <a:cubicBezTo>
                        <a:pt x="119540" y="26215"/>
                        <a:pt x="182828" y="0"/>
                        <a:pt x="248819" y="0"/>
                      </a:cubicBezTo>
                      <a:close/>
                    </a:path>
                  </a:pathLst>
                </a:custGeom>
                <a:solidFill>
                  <a:srgbClr val="FFFFFF"/>
                </a:solidFill>
              </p:spPr>
            </p:sp>
            <p:sp>
              <p:nvSpPr>
                <p:cNvPr id="17" name="TextBox 17"/>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30" name="TextBox 30"/>
              <p:cNvSpPr txBox="1"/>
              <p:nvPr/>
            </p:nvSpPr>
            <p:spPr>
              <a:xfrm>
                <a:off x="1866949" y="5518779"/>
                <a:ext cx="1955827" cy="591026"/>
              </a:xfrm>
              <a:prstGeom prst="rect">
                <a:avLst/>
              </a:prstGeom>
            </p:spPr>
            <p:txBody>
              <a:bodyPr lIns="0" tIns="0" rIns="0" bIns="0" rtlCol="0" anchor="t">
                <a:spAutoFit/>
              </a:bodyPr>
              <a:lstStyle/>
              <a:p>
                <a:pPr algn="ctr">
                  <a:lnSpc>
                    <a:spcPts val="2310"/>
                  </a:lnSpc>
                </a:pPr>
                <a:r>
                  <a:rPr lang="en-US" sz="2100" dirty="0" err="1">
                    <a:solidFill>
                      <a:srgbClr val="1C3879"/>
                    </a:solidFill>
                    <a:latin typeface="Aileron Regular Bold"/>
                  </a:rPr>
                  <a:t>Présentation</a:t>
                </a:r>
                <a:r>
                  <a:rPr lang="en-US" sz="2100" dirty="0">
                    <a:solidFill>
                      <a:srgbClr val="1C3879"/>
                    </a:solidFill>
                    <a:latin typeface="Aileron Regular Bold"/>
                  </a:rPr>
                  <a:t> du </a:t>
                </a:r>
                <a:r>
                  <a:rPr lang="en-US" sz="2100" dirty="0" err="1">
                    <a:solidFill>
                      <a:srgbClr val="1C3879"/>
                    </a:solidFill>
                    <a:latin typeface="Aileron Regular Bold"/>
                  </a:rPr>
                  <a:t>projet</a:t>
                </a:r>
                <a:endParaRPr lang="en-US" sz="2100" dirty="0">
                  <a:solidFill>
                    <a:srgbClr val="1C3879"/>
                  </a:solidFill>
                  <a:latin typeface="Aileron Regular Bold"/>
                </a:endParaRPr>
              </a:p>
            </p:txBody>
          </p:sp>
        </p:grpSp>
        <p:sp>
          <p:nvSpPr>
            <p:cNvPr id="6" name="Rectangle : coins arrondis 5">
              <a:extLst>
                <a:ext uri="{FF2B5EF4-FFF2-40B4-BE49-F238E27FC236}">
                  <a16:creationId xmlns:a16="http://schemas.microsoft.com/office/drawing/2014/main" id="{21D10A36-027B-4D7E-54FE-7315ABA578F1}"/>
                </a:ext>
              </a:extLst>
            </p:cNvPr>
            <p:cNvSpPr/>
            <p:nvPr/>
          </p:nvSpPr>
          <p:spPr>
            <a:xfrm>
              <a:off x="2880000" y="3532316"/>
              <a:ext cx="877490" cy="854700"/>
            </a:xfrm>
            <a:prstGeom prst="roundRect">
              <a:avLst/>
            </a:prstGeom>
            <a:solidFill>
              <a:srgbClr val="03989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500" dirty="0">
                  <a:solidFill>
                    <a:srgbClr val="FFFFFF"/>
                  </a:solidFill>
                  <a:latin typeface="Alata"/>
                </a:rPr>
                <a:t>01</a:t>
              </a:r>
            </a:p>
          </p:txBody>
        </p:sp>
      </p:grpSp>
      <p:grpSp>
        <p:nvGrpSpPr>
          <p:cNvPr id="44" name="Groupe 43">
            <a:extLst>
              <a:ext uri="{FF2B5EF4-FFF2-40B4-BE49-F238E27FC236}">
                <a16:creationId xmlns:a16="http://schemas.microsoft.com/office/drawing/2014/main" id="{CDA5C187-E429-0C71-283E-FD2E4B54A4A8}"/>
              </a:ext>
            </a:extLst>
          </p:cNvPr>
          <p:cNvGrpSpPr/>
          <p:nvPr/>
        </p:nvGrpSpPr>
        <p:grpSpPr>
          <a:xfrm>
            <a:off x="4438697" y="5511635"/>
            <a:ext cx="3111469" cy="2401145"/>
            <a:chOff x="4438697" y="5511635"/>
            <a:chExt cx="3111469" cy="2401145"/>
          </a:xfrm>
        </p:grpSpPr>
        <p:grpSp>
          <p:nvGrpSpPr>
            <p:cNvPr id="18" name="Group 18"/>
            <p:cNvGrpSpPr/>
            <p:nvPr/>
          </p:nvGrpSpPr>
          <p:grpSpPr>
            <a:xfrm>
              <a:off x="4438697" y="5511635"/>
              <a:ext cx="3111469" cy="2401145"/>
              <a:chOff x="0" y="0"/>
              <a:chExt cx="819481" cy="632400"/>
            </a:xfrm>
          </p:grpSpPr>
          <p:sp>
            <p:nvSpPr>
              <p:cNvPr id="19" name="Freeform 19"/>
              <p:cNvSpPr/>
              <p:nvPr/>
            </p:nvSpPr>
            <p:spPr>
              <a:xfrm>
                <a:off x="0" y="0"/>
                <a:ext cx="819481" cy="632400"/>
              </a:xfrm>
              <a:custGeom>
                <a:avLst/>
                <a:gdLst/>
                <a:ahLst/>
                <a:cxnLst/>
                <a:rect l="l" t="t" r="r" b="b"/>
                <a:pathLst>
                  <a:path w="819481" h="632400">
                    <a:moveTo>
                      <a:pt x="248819" y="0"/>
                    </a:moveTo>
                    <a:lnTo>
                      <a:pt x="570663" y="0"/>
                    </a:lnTo>
                    <a:cubicBezTo>
                      <a:pt x="636653" y="0"/>
                      <a:pt x="699942" y="26215"/>
                      <a:pt x="746604" y="72877"/>
                    </a:cubicBezTo>
                    <a:cubicBezTo>
                      <a:pt x="793267" y="119540"/>
                      <a:pt x="819481" y="182828"/>
                      <a:pt x="819481" y="248819"/>
                    </a:cubicBezTo>
                    <a:lnTo>
                      <a:pt x="819481" y="383582"/>
                    </a:lnTo>
                    <a:cubicBezTo>
                      <a:pt x="819481" y="449572"/>
                      <a:pt x="793267" y="512861"/>
                      <a:pt x="746604" y="559523"/>
                    </a:cubicBezTo>
                    <a:cubicBezTo>
                      <a:pt x="699942" y="606186"/>
                      <a:pt x="636653" y="632400"/>
                      <a:pt x="570663" y="632400"/>
                    </a:cubicBezTo>
                    <a:lnTo>
                      <a:pt x="248819" y="632400"/>
                    </a:lnTo>
                    <a:cubicBezTo>
                      <a:pt x="182828" y="632400"/>
                      <a:pt x="119540" y="606186"/>
                      <a:pt x="72877" y="559523"/>
                    </a:cubicBezTo>
                    <a:cubicBezTo>
                      <a:pt x="26215" y="512861"/>
                      <a:pt x="0" y="449572"/>
                      <a:pt x="0" y="383582"/>
                    </a:cubicBezTo>
                    <a:lnTo>
                      <a:pt x="0" y="248819"/>
                    </a:lnTo>
                    <a:cubicBezTo>
                      <a:pt x="0" y="182828"/>
                      <a:pt x="26215" y="119540"/>
                      <a:pt x="72877" y="72877"/>
                    </a:cubicBezTo>
                    <a:cubicBezTo>
                      <a:pt x="119540" y="26215"/>
                      <a:pt x="182828" y="0"/>
                      <a:pt x="248819" y="0"/>
                    </a:cubicBezTo>
                    <a:close/>
                  </a:path>
                </a:pathLst>
              </a:custGeom>
              <a:solidFill>
                <a:srgbClr val="FFFFFF"/>
              </a:solidFill>
            </p:spPr>
          </p:sp>
          <p:sp>
            <p:nvSpPr>
              <p:cNvPr id="20" name="TextBox 20"/>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32" name="TextBox 32"/>
            <p:cNvSpPr txBox="1"/>
            <p:nvPr/>
          </p:nvSpPr>
          <p:spPr>
            <a:xfrm>
              <a:off x="5016517" y="7022304"/>
              <a:ext cx="1955827" cy="591026"/>
            </a:xfrm>
            <a:prstGeom prst="rect">
              <a:avLst/>
            </a:prstGeom>
          </p:spPr>
          <p:txBody>
            <a:bodyPr lIns="0" tIns="0" rIns="0" bIns="0" rtlCol="0" anchor="t">
              <a:spAutoFit/>
            </a:bodyPr>
            <a:lstStyle/>
            <a:p>
              <a:pPr algn="ctr">
                <a:lnSpc>
                  <a:spcPts val="2310"/>
                </a:lnSpc>
              </a:pPr>
              <a:r>
                <a:rPr lang="en-US" sz="2100" dirty="0">
                  <a:solidFill>
                    <a:srgbClr val="1C3879"/>
                  </a:solidFill>
                  <a:latin typeface="Aileron Regular Bold"/>
                </a:rPr>
                <a:t>Expression des </a:t>
              </a:r>
              <a:r>
                <a:rPr lang="en-US" sz="2100" dirty="0" err="1">
                  <a:solidFill>
                    <a:srgbClr val="1C3879"/>
                  </a:solidFill>
                  <a:latin typeface="Aileron Regular Bold"/>
                </a:rPr>
                <a:t>besoins</a:t>
              </a:r>
              <a:endParaRPr lang="en-US" sz="2100" dirty="0">
                <a:solidFill>
                  <a:srgbClr val="1C3879"/>
                </a:solidFill>
                <a:latin typeface="Aileron Regular Bold"/>
              </a:endParaRPr>
            </a:p>
          </p:txBody>
        </p:sp>
        <p:sp>
          <p:nvSpPr>
            <p:cNvPr id="7" name="Rectangle : coins arrondis 6">
              <a:extLst>
                <a:ext uri="{FF2B5EF4-FFF2-40B4-BE49-F238E27FC236}">
                  <a16:creationId xmlns:a16="http://schemas.microsoft.com/office/drawing/2014/main" id="{53D5E031-7E6F-B7DF-F3CC-13C8B8ED9ECE}"/>
                </a:ext>
              </a:extLst>
            </p:cNvPr>
            <p:cNvSpPr/>
            <p:nvPr/>
          </p:nvSpPr>
          <p:spPr>
            <a:xfrm>
              <a:off x="5530319" y="5918881"/>
              <a:ext cx="877490" cy="854700"/>
            </a:xfrm>
            <a:prstGeom prst="roundRect">
              <a:avLst/>
            </a:prstGeom>
            <a:solidFill>
              <a:srgbClr val="03989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500" dirty="0">
                  <a:solidFill>
                    <a:srgbClr val="FFFFFF"/>
                  </a:solidFill>
                  <a:latin typeface="Alata"/>
                </a:rPr>
                <a:t>02</a:t>
              </a:r>
            </a:p>
          </p:txBody>
        </p:sp>
      </p:grpSp>
      <p:grpSp>
        <p:nvGrpSpPr>
          <p:cNvPr id="45" name="Groupe 44">
            <a:extLst>
              <a:ext uri="{FF2B5EF4-FFF2-40B4-BE49-F238E27FC236}">
                <a16:creationId xmlns:a16="http://schemas.microsoft.com/office/drawing/2014/main" id="{8895A16F-85BF-9F18-8F13-9888070DD180}"/>
              </a:ext>
            </a:extLst>
          </p:cNvPr>
          <p:cNvGrpSpPr/>
          <p:nvPr/>
        </p:nvGrpSpPr>
        <p:grpSpPr>
          <a:xfrm>
            <a:off x="7588265" y="4008109"/>
            <a:ext cx="3111469" cy="2401145"/>
            <a:chOff x="7588265" y="4008109"/>
            <a:chExt cx="3111469" cy="2401145"/>
          </a:xfrm>
        </p:grpSpPr>
        <p:grpSp>
          <p:nvGrpSpPr>
            <p:cNvPr id="12" name="Group 12"/>
            <p:cNvGrpSpPr/>
            <p:nvPr/>
          </p:nvGrpSpPr>
          <p:grpSpPr>
            <a:xfrm>
              <a:off x="7588265" y="4008109"/>
              <a:ext cx="3111469" cy="2401145"/>
              <a:chOff x="0" y="0"/>
              <a:chExt cx="819481" cy="632400"/>
            </a:xfrm>
          </p:grpSpPr>
          <p:sp>
            <p:nvSpPr>
              <p:cNvPr id="13" name="Freeform 13"/>
              <p:cNvSpPr/>
              <p:nvPr/>
            </p:nvSpPr>
            <p:spPr>
              <a:xfrm>
                <a:off x="0" y="0"/>
                <a:ext cx="819481" cy="632400"/>
              </a:xfrm>
              <a:custGeom>
                <a:avLst/>
                <a:gdLst/>
                <a:ahLst/>
                <a:cxnLst/>
                <a:rect l="l" t="t" r="r" b="b"/>
                <a:pathLst>
                  <a:path w="819481" h="632400">
                    <a:moveTo>
                      <a:pt x="248819" y="0"/>
                    </a:moveTo>
                    <a:lnTo>
                      <a:pt x="570663" y="0"/>
                    </a:lnTo>
                    <a:cubicBezTo>
                      <a:pt x="636653" y="0"/>
                      <a:pt x="699942" y="26215"/>
                      <a:pt x="746604" y="72877"/>
                    </a:cubicBezTo>
                    <a:cubicBezTo>
                      <a:pt x="793267" y="119540"/>
                      <a:pt x="819481" y="182828"/>
                      <a:pt x="819481" y="248819"/>
                    </a:cubicBezTo>
                    <a:lnTo>
                      <a:pt x="819481" y="383582"/>
                    </a:lnTo>
                    <a:cubicBezTo>
                      <a:pt x="819481" y="449572"/>
                      <a:pt x="793267" y="512861"/>
                      <a:pt x="746604" y="559523"/>
                    </a:cubicBezTo>
                    <a:cubicBezTo>
                      <a:pt x="699942" y="606186"/>
                      <a:pt x="636653" y="632400"/>
                      <a:pt x="570663" y="632400"/>
                    </a:cubicBezTo>
                    <a:lnTo>
                      <a:pt x="248819" y="632400"/>
                    </a:lnTo>
                    <a:cubicBezTo>
                      <a:pt x="182828" y="632400"/>
                      <a:pt x="119540" y="606186"/>
                      <a:pt x="72877" y="559523"/>
                    </a:cubicBezTo>
                    <a:cubicBezTo>
                      <a:pt x="26215" y="512861"/>
                      <a:pt x="0" y="449572"/>
                      <a:pt x="0" y="383582"/>
                    </a:cubicBezTo>
                    <a:lnTo>
                      <a:pt x="0" y="248819"/>
                    </a:lnTo>
                    <a:cubicBezTo>
                      <a:pt x="0" y="182828"/>
                      <a:pt x="26215" y="119540"/>
                      <a:pt x="72877" y="72877"/>
                    </a:cubicBezTo>
                    <a:cubicBezTo>
                      <a:pt x="119540" y="26215"/>
                      <a:pt x="182828" y="0"/>
                      <a:pt x="248819" y="0"/>
                    </a:cubicBezTo>
                    <a:close/>
                  </a:path>
                </a:pathLst>
              </a:custGeom>
              <a:solidFill>
                <a:srgbClr val="FFFFFF"/>
              </a:solidFill>
            </p:spPr>
          </p:sp>
          <p:sp>
            <p:nvSpPr>
              <p:cNvPr id="14" name="TextBox 14"/>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28" name="TextBox 28"/>
            <p:cNvSpPr txBox="1"/>
            <p:nvPr/>
          </p:nvSpPr>
          <p:spPr>
            <a:xfrm>
              <a:off x="8166085" y="5518779"/>
              <a:ext cx="1955827" cy="591026"/>
            </a:xfrm>
            <a:prstGeom prst="rect">
              <a:avLst/>
            </a:prstGeom>
          </p:spPr>
          <p:txBody>
            <a:bodyPr lIns="0" tIns="0" rIns="0" bIns="0" rtlCol="0" anchor="t">
              <a:spAutoFit/>
            </a:bodyPr>
            <a:lstStyle/>
            <a:p>
              <a:pPr algn="ctr">
                <a:lnSpc>
                  <a:spcPts val="2310"/>
                </a:lnSpc>
              </a:pPr>
              <a:r>
                <a:rPr lang="en-US" sz="2100" dirty="0">
                  <a:solidFill>
                    <a:srgbClr val="1C3879"/>
                  </a:solidFill>
                  <a:latin typeface="Aileron Regular Bold"/>
                </a:rPr>
                <a:t>Conception </a:t>
              </a:r>
              <a:r>
                <a:rPr lang="en-US" sz="2100" dirty="0" err="1">
                  <a:solidFill>
                    <a:srgbClr val="1C3879"/>
                  </a:solidFill>
                  <a:latin typeface="Aileron Regular Bold"/>
                </a:rPr>
                <a:t>Graphique</a:t>
              </a:r>
              <a:endParaRPr lang="en-US" sz="2100" dirty="0">
                <a:solidFill>
                  <a:srgbClr val="1C3879"/>
                </a:solidFill>
                <a:latin typeface="Aileron Regular Bold"/>
              </a:endParaRPr>
            </a:p>
          </p:txBody>
        </p:sp>
        <p:sp>
          <p:nvSpPr>
            <p:cNvPr id="8" name="Rectangle : coins arrondis 7">
              <a:extLst>
                <a:ext uri="{FF2B5EF4-FFF2-40B4-BE49-F238E27FC236}">
                  <a16:creationId xmlns:a16="http://schemas.microsoft.com/office/drawing/2014/main" id="{B81CBC74-19B5-F42D-1832-81FD6BAD51B2}"/>
                </a:ext>
              </a:extLst>
            </p:cNvPr>
            <p:cNvSpPr/>
            <p:nvPr/>
          </p:nvSpPr>
          <p:spPr>
            <a:xfrm>
              <a:off x="8706251" y="4441564"/>
              <a:ext cx="877490" cy="854700"/>
            </a:xfrm>
            <a:prstGeom prst="roundRect">
              <a:avLst/>
            </a:prstGeom>
            <a:solidFill>
              <a:srgbClr val="03989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500" dirty="0">
                  <a:solidFill>
                    <a:srgbClr val="FFFFFF"/>
                  </a:solidFill>
                  <a:latin typeface="Alata"/>
                </a:rPr>
                <a:t>03</a:t>
              </a:r>
            </a:p>
          </p:txBody>
        </p:sp>
      </p:grpSp>
      <p:grpSp>
        <p:nvGrpSpPr>
          <p:cNvPr id="48" name="Groupe 47">
            <a:extLst>
              <a:ext uri="{FF2B5EF4-FFF2-40B4-BE49-F238E27FC236}">
                <a16:creationId xmlns:a16="http://schemas.microsoft.com/office/drawing/2014/main" id="{0D8836E6-5F03-A5BB-E236-A7EC0482F5C9}"/>
              </a:ext>
            </a:extLst>
          </p:cNvPr>
          <p:cNvGrpSpPr/>
          <p:nvPr/>
        </p:nvGrpSpPr>
        <p:grpSpPr>
          <a:xfrm>
            <a:off x="10737834" y="5511635"/>
            <a:ext cx="3111469" cy="2401145"/>
            <a:chOff x="10737834" y="5511635"/>
            <a:chExt cx="3111469" cy="2401145"/>
          </a:xfrm>
        </p:grpSpPr>
        <p:grpSp>
          <p:nvGrpSpPr>
            <p:cNvPr id="21" name="Group 21"/>
            <p:cNvGrpSpPr/>
            <p:nvPr/>
          </p:nvGrpSpPr>
          <p:grpSpPr>
            <a:xfrm>
              <a:off x="10737834" y="5511635"/>
              <a:ext cx="3111469" cy="2401145"/>
              <a:chOff x="0" y="0"/>
              <a:chExt cx="819481" cy="632400"/>
            </a:xfrm>
          </p:grpSpPr>
          <p:sp>
            <p:nvSpPr>
              <p:cNvPr id="22" name="Freeform 22"/>
              <p:cNvSpPr/>
              <p:nvPr/>
            </p:nvSpPr>
            <p:spPr>
              <a:xfrm>
                <a:off x="0" y="0"/>
                <a:ext cx="819481" cy="632400"/>
              </a:xfrm>
              <a:custGeom>
                <a:avLst/>
                <a:gdLst/>
                <a:ahLst/>
                <a:cxnLst/>
                <a:rect l="l" t="t" r="r" b="b"/>
                <a:pathLst>
                  <a:path w="819481" h="632400">
                    <a:moveTo>
                      <a:pt x="248819" y="0"/>
                    </a:moveTo>
                    <a:lnTo>
                      <a:pt x="570663" y="0"/>
                    </a:lnTo>
                    <a:cubicBezTo>
                      <a:pt x="636653" y="0"/>
                      <a:pt x="699942" y="26215"/>
                      <a:pt x="746604" y="72877"/>
                    </a:cubicBezTo>
                    <a:cubicBezTo>
                      <a:pt x="793267" y="119540"/>
                      <a:pt x="819481" y="182828"/>
                      <a:pt x="819481" y="248819"/>
                    </a:cubicBezTo>
                    <a:lnTo>
                      <a:pt x="819481" y="383582"/>
                    </a:lnTo>
                    <a:cubicBezTo>
                      <a:pt x="819481" y="449572"/>
                      <a:pt x="793267" y="512861"/>
                      <a:pt x="746604" y="559523"/>
                    </a:cubicBezTo>
                    <a:cubicBezTo>
                      <a:pt x="699942" y="606186"/>
                      <a:pt x="636653" y="632400"/>
                      <a:pt x="570663" y="632400"/>
                    </a:cubicBezTo>
                    <a:lnTo>
                      <a:pt x="248819" y="632400"/>
                    </a:lnTo>
                    <a:cubicBezTo>
                      <a:pt x="182828" y="632400"/>
                      <a:pt x="119540" y="606186"/>
                      <a:pt x="72877" y="559523"/>
                    </a:cubicBezTo>
                    <a:cubicBezTo>
                      <a:pt x="26215" y="512861"/>
                      <a:pt x="0" y="449572"/>
                      <a:pt x="0" y="383582"/>
                    </a:cubicBezTo>
                    <a:lnTo>
                      <a:pt x="0" y="248819"/>
                    </a:lnTo>
                    <a:cubicBezTo>
                      <a:pt x="0" y="182828"/>
                      <a:pt x="26215" y="119540"/>
                      <a:pt x="72877" y="72877"/>
                    </a:cubicBezTo>
                    <a:cubicBezTo>
                      <a:pt x="119540" y="26215"/>
                      <a:pt x="182828" y="0"/>
                      <a:pt x="248819" y="0"/>
                    </a:cubicBezTo>
                    <a:close/>
                  </a:path>
                </a:pathLst>
              </a:custGeom>
              <a:solidFill>
                <a:srgbClr val="FFFFFF"/>
              </a:solidFill>
            </p:spPr>
          </p:sp>
          <p:sp>
            <p:nvSpPr>
              <p:cNvPr id="23" name="TextBox 23"/>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34" name="TextBox 34"/>
            <p:cNvSpPr txBox="1"/>
            <p:nvPr/>
          </p:nvSpPr>
          <p:spPr>
            <a:xfrm>
              <a:off x="11315654" y="7022304"/>
              <a:ext cx="1955827" cy="305276"/>
            </a:xfrm>
            <a:prstGeom prst="rect">
              <a:avLst/>
            </a:prstGeom>
          </p:spPr>
          <p:txBody>
            <a:bodyPr lIns="0" tIns="0" rIns="0" bIns="0" rtlCol="0" anchor="t">
              <a:spAutoFit/>
            </a:bodyPr>
            <a:lstStyle/>
            <a:p>
              <a:pPr algn="ctr">
                <a:lnSpc>
                  <a:spcPts val="2310"/>
                </a:lnSpc>
              </a:pPr>
              <a:r>
                <a:rPr lang="en-US" sz="2100" dirty="0" err="1">
                  <a:solidFill>
                    <a:srgbClr val="1C3879"/>
                  </a:solidFill>
                  <a:latin typeface="Aileron Regular Bold"/>
                </a:rPr>
                <a:t>Equipe</a:t>
              </a:r>
              <a:endParaRPr lang="en-US" sz="2100" dirty="0">
                <a:solidFill>
                  <a:srgbClr val="1C3879"/>
                </a:solidFill>
                <a:latin typeface="Aileron Regular Bold"/>
              </a:endParaRPr>
            </a:p>
          </p:txBody>
        </p:sp>
        <p:sp>
          <p:nvSpPr>
            <p:cNvPr id="40" name="Rectangle : coins arrondis 39">
              <a:extLst>
                <a:ext uri="{FF2B5EF4-FFF2-40B4-BE49-F238E27FC236}">
                  <a16:creationId xmlns:a16="http://schemas.microsoft.com/office/drawing/2014/main" id="{C5FDBE0D-674F-8D42-1849-6A42922AE5A5}"/>
                </a:ext>
              </a:extLst>
            </p:cNvPr>
            <p:cNvSpPr/>
            <p:nvPr/>
          </p:nvSpPr>
          <p:spPr>
            <a:xfrm>
              <a:off x="11819905" y="5979797"/>
              <a:ext cx="877490" cy="854700"/>
            </a:xfrm>
            <a:prstGeom prst="roundRect">
              <a:avLst/>
            </a:prstGeom>
            <a:solidFill>
              <a:srgbClr val="03989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500" dirty="0">
                  <a:solidFill>
                    <a:srgbClr val="FFFFFF"/>
                  </a:solidFill>
                  <a:latin typeface="Alata"/>
                </a:rPr>
                <a:t>04</a:t>
              </a:r>
            </a:p>
          </p:txBody>
        </p:sp>
      </p:grpSp>
      <p:grpSp>
        <p:nvGrpSpPr>
          <p:cNvPr id="49" name="Groupe 48">
            <a:extLst>
              <a:ext uri="{FF2B5EF4-FFF2-40B4-BE49-F238E27FC236}">
                <a16:creationId xmlns:a16="http://schemas.microsoft.com/office/drawing/2014/main" id="{981A4236-160D-7AEB-332A-378F1FD55B8E}"/>
              </a:ext>
            </a:extLst>
          </p:cNvPr>
          <p:cNvGrpSpPr/>
          <p:nvPr/>
        </p:nvGrpSpPr>
        <p:grpSpPr>
          <a:xfrm>
            <a:off x="13887402" y="4008109"/>
            <a:ext cx="3111469" cy="2401145"/>
            <a:chOff x="13887402" y="4008109"/>
            <a:chExt cx="3111469" cy="2401145"/>
          </a:xfrm>
        </p:grpSpPr>
        <p:grpSp>
          <p:nvGrpSpPr>
            <p:cNvPr id="24" name="Group 24"/>
            <p:cNvGrpSpPr/>
            <p:nvPr/>
          </p:nvGrpSpPr>
          <p:grpSpPr>
            <a:xfrm>
              <a:off x="13887402" y="4008109"/>
              <a:ext cx="3111469" cy="2401145"/>
              <a:chOff x="0" y="0"/>
              <a:chExt cx="819481" cy="632400"/>
            </a:xfrm>
          </p:grpSpPr>
          <p:sp>
            <p:nvSpPr>
              <p:cNvPr id="25" name="Freeform 25"/>
              <p:cNvSpPr/>
              <p:nvPr/>
            </p:nvSpPr>
            <p:spPr>
              <a:xfrm>
                <a:off x="0" y="0"/>
                <a:ext cx="819481" cy="632400"/>
              </a:xfrm>
              <a:custGeom>
                <a:avLst/>
                <a:gdLst/>
                <a:ahLst/>
                <a:cxnLst/>
                <a:rect l="l" t="t" r="r" b="b"/>
                <a:pathLst>
                  <a:path w="819481" h="632400">
                    <a:moveTo>
                      <a:pt x="248819" y="0"/>
                    </a:moveTo>
                    <a:lnTo>
                      <a:pt x="570663" y="0"/>
                    </a:lnTo>
                    <a:cubicBezTo>
                      <a:pt x="636653" y="0"/>
                      <a:pt x="699942" y="26215"/>
                      <a:pt x="746604" y="72877"/>
                    </a:cubicBezTo>
                    <a:cubicBezTo>
                      <a:pt x="793267" y="119540"/>
                      <a:pt x="819481" y="182828"/>
                      <a:pt x="819481" y="248819"/>
                    </a:cubicBezTo>
                    <a:lnTo>
                      <a:pt x="819481" y="383582"/>
                    </a:lnTo>
                    <a:cubicBezTo>
                      <a:pt x="819481" y="449572"/>
                      <a:pt x="793267" y="512861"/>
                      <a:pt x="746604" y="559523"/>
                    </a:cubicBezTo>
                    <a:cubicBezTo>
                      <a:pt x="699942" y="606186"/>
                      <a:pt x="636653" y="632400"/>
                      <a:pt x="570663" y="632400"/>
                    </a:cubicBezTo>
                    <a:lnTo>
                      <a:pt x="248819" y="632400"/>
                    </a:lnTo>
                    <a:cubicBezTo>
                      <a:pt x="182828" y="632400"/>
                      <a:pt x="119540" y="606186"/>
                      <a:pt x="72877" y="559523"/>
                    </a:cubicBezTo>
                    <a:cubicBezTo>
                      <a:pt x="26215" y="512861"/>
                      <a:pt x="0" y="449572"/>
                      <a:pt x="0" y="383582"/>
                    </a:cubicBezTo>
                    <a:lnTo>
                      <a:pt x="0" y="248819"/>
                    </a:lnTo>
                    <a:cubicBezTo>
                      <a:pt x="0" y="182828"/>
                      <a:pt x="26215" y="119540"/>
                      <a:pt x="72877" y="72877"/>
                    </a:cubicBezTo>
                    <a:cubicBezTo>
                      <a:pt x="119540" y="26215"/>
                      <a:pt x="182828" y="0"/>
                      <a:pt x="248819" y="0"/>
                    </a:cubicBezTo>
                    <a:close/>
                  </a:path>
                </a:pathLst>
              </a:custGeom>
              <a:solidFill>
                <a:srgbClr val="FFFFFF"/>
              </a:solidFill>
            </p:spPr>
          </p:sp>
          <p:sp>
            <p:nvSpPr>
              <p:cNvPr id="26" name="TextBox 26"/>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36" name="TextBox 36"/>
            <p:cNvSpPr txBox="1"/>
            <p:nvPr/>
          </p:nvSpPr>
          <p:spPr>
            <a:xfrm>
              <a:off x="14655488" y="5518779"/>
              <a:ext cx="1575297" cy="305276"/>
            </a:xfrm>
            <a:prstGeom prst="rect">
              <a:avLst/>
            </a:prstGeom>
          </p:spPr>
          <p:txBody>
            <a:bodyPr lIns="0" tIns="0" rIns="0" bIns="0" rtlCol="0" anchor="t">
              <a:spAutoFit/>
            </a:bodyPr>
            <a:lstStyle/>
            <a:p>
              <a:pPr algn="ctr">
                <a:lnSpc>
                  <a:spcPts val="2310"/>
                </a:lnSpc>
              </a:pPr>
              <a:r>
                <a:rPr lang="en-US" sz="2100" dirty="0">
                  <a:solidFill>
                    <a:srgbClr val="1C3879"/>
                  </a:solidFill>
                  <a:latin typeface="Aileron Regular Bold"/>
                </a:rPr>
                <a:t>Conclusion</a:t>
              </a:r>
            </a:p>
          </p:txBody>
        </p:sp>
        <p:sp>
          <p:nvSpPr>
            <p:cNvPr id="41" name="Rectangle : coins arrondis 40">
              <a:extLst>
                <a:ext uri="{FF2B5EF4-FFF2-40B4-BE49-F238E27FC236}">
                  <a16:creationId xmlns:a16="http://schemas.microsoft.com/office/drawing/2014/main" id="{C2017087-48FB-B322-73F8-68D8D927AD80}"/>
                </a:ext>
              </a:extLst>
            </p:cNvPr>
            <p:cNvSpPr/>
            <p:nvPr/>
          </p:nvSpPr>
          <p:spPr>
            <a:xfrm>
              <a:off x="15011126" y="4493389"/>
              <a:ext cx="877490" cy="854700"/>
            </a:xfrm>
            <a:prstGeom prst="roundRect">
              <a:avLst/>
            </a:prstGeom>
            <a:solidFill>
              <a:srgbClr val="03989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500" dirty="0">
                  <a:solidFill>
                    <a:srgbClr val="FFFFFF"/>
                  </a:solidFill>
                  <a:latin typeface="Alata"/>
                </a:rPr>
                <a:t>05</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fade">
                                      <p:cBhvr>
                                        <p:cTn id="7" dur="1000"/>
                                        <p:tgtEl>
                                          <p:spTgt spid="4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4"/>
                                        </p:tgtEl>
                                        <p:attrNameLst>
                                          <p:attrName>style.visibility</p:attrName>
                                        </p:attrNameLst>
                                      </p:cBhvr>
                                      <p:to>
                                        <p:strVal val="visible"/>
                                      </p:to>
                                    </p:set>
                                    <p:animEffect transition="in" filter="fade">
                                      <p:cBhvr>
                                        <p:cTn id="12" dur="1000"/>
                                        <p:tgtEl>
                                          <p:spTgt spid="4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5"/>
                                        </p:tgtEl>
                                        <p:attrNameLst>
                                          <p:attrName>style.visibility</p:attrName>
                                        </p:attrNameLst>
                                      </p:cBhvr>
                                      <p:to>
                                        <p:strVal val="visible"/>
                                      </p:to>
                                    </p:set>
                                    <p:animEffect transition="in" filter="fade">
                                      <p:cBhvr>
                                        <p:cTn id="17" dur="1000"/>
                                        <p:tgtEl>
                                          <p:spTgt spid="4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8"/>
                                        </p:tgtEl>
                                        <p:attrNameLst>
                                          <p:attrName>style.visibility</p:attrName>
                                        </p:attrNameLst>
                                      </p:cBhvr>
                                      <p:to>
                                        <p:strVal val="visible"/>
                                      </p:to>
                                    </p:set>
                                    <p:animEffect transition="in" filter="fade">
                                      <p:cBhvr>
                                        <p:cTn id="22" dur="1000"/>
                                        <p:tgtEl>
                                          <p:spTgt spid="4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9"/>
                                        </p:tgtEl>
                                        <p:attrNameLst>
                                          <p:attrName>style.visibility</p:attrName>
                                        </p:attrNameLst>
                                      </p:cBhvr>
                                      <p:to>
                                        <p:strVal val="visible"/>
                                      </p:to>
                                    </p:set>
                                    <p:animEffect transition="in" filter="fade">
                                      <p:cBhvr>
                                        <p:cTn id="27" dur="10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A42A4A"/>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8506581" flipH="1">
            <a:off x="8012726" y="794791"/>
            <a:ext cx="13402611" cy="2395717"/>
          </a:xfrm>
          <a:prstGeom prst="rect">
            <a:avLst/>
          </a:prstGeom>
        </p:spPr>
      </p:pic>
      <p:pic>
        <p:nvPicPr>
          <p:cNvPr id="3" name="Picture 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2240414">
            <a:off x="-3982256" y="5858554"/>
            <a:ext cx="19644447" cy="3511445"/>
          </a:xfrm>
          <a:prstGeom prst="rect">
            <a:avLst/>
          </a:prstGeom>
        </p:spPr>
      </p:pic>
      <p:sp>
        <p:nvSpPr>
          <p:cNvPr id="4" name="TextBox 4"/>
          <p:cNvSpPr txBox="1"/>
          <p:nvPr/>
        </p:nvSpPr>
        <p:spPr>
          <a:xfrm>
            <a:off x="3398461" y="3931592"/>
            <a:ext cx="11308738" cy="1038225"/>
          </a:xfrm>
          <a:prstGeom prst="rect">
            <a:avLst/>
          </a:prstGeom>
        </p:spPr>
        <p:txBody>
          <a:bodyPr lIns="0" tIns="0" rIns="0" bIns="0" rtlCol="0" anchor="t">
            <a:spAutoFit/>
          </a:bodyPr>
          <a:lstStyle/>
          <a:p>
            <a:pPr algn="ctr">
              <a:lnSpc>
                <a:spcPts val="8400"/>
              </a:lnSpc>
            </a:pPr>
            <a:r>
              <a:rPr lang="en-US" sz="6000" dirty="0">
                <a:solidFill>
                  <a:srgbClr val="FFFFFF"/>
                </a:solidFill>
                <a:latin typeface="Alata"/>
              </a:rPr>
              <a:t>4.Équipe : </a:t>
            </a:r>
          </a:p>
        </p:txBody>
      </p:sp>
      <p:pic>
        <p:nvPicPr>
          <p:cNvPr id="5" name="Picture 5"/>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4922250" y="8325025"/>
            <a:ext cx="1177238" cy="1177238"/>
          </a:xfrm>
          <a:prstGeom prst="rect">
            <a:avLst/>
          </a:prstGeom>
        </p:spPr>
      </p:pic>
      <p:pic>
        <p:nvPicPr>
          <p:cNvPr id="6" name="Picture 6"/>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5239985" y="8612265"/>
            <a:ext cx="1318148" cy="1318148"/>
          </a:xfrm>
          <a:prstGeom prst="rect">
            <a:avLst/>
          </a:prstGeom>
        </p:spPr>
      </p:pic>
      <p:pic>
        <p:nvPicPr>
          <p:cNvPr id="7" name="Picture 7"/>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6099488" y="9082070"/>
            <a:ext cx="1696685" cy="1696685"/>
          </a:xfrm>
          <a:prstGeom prst="rect">
            <a:avLst/>
          </a:prstGeom>
        </p:spPr>
      </p:pic>
      <p:pic>
        <p:nvPicPr>
          <p:cNvPr id="8" name="Picture 8"/>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5574475" y="8913644"/>
            <a:ext cx="1373356" cy="137335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4DFE6"/>
        </a:solidFill>
        <a:effectLst/>
      </p:bgPr>
    </p:bg>
    <p:spTree>
      <p:nvGrpSpPr>
        <p:cNvPr id="1" name=""/>
        <p:cNvGrpSpPr/>
        <p:nvPr/>
      </p:nvGrpSpPr>
      <p:grpSpPr>
        <a:xfrm>
          <a:off x="0" y="0"/>
          <a:ext cx="0" cy="0"/>
          <a:chOff x="0" y="0"/>
          <a:chExt cx="0" cy="0"/>
        </a:xfrm>
      </p:grpSpPr>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6681587">
            <a:off x="-7049811" y="3387778"/>
            <a:ext cx="19644447" cy="3511445"/>
          </a:xfrm>
          <a:prstGeom prst="rect">
            <a:avLst/>
          </a:prstGeom>
        </p:spPr>
      </p:pic>
      <p:grpSp>
        <p:nvGrpSpPr>
          <p:cNvPr id="6" name="Group 6"/>
          <p:cNvGrpSpPr/>
          <p:nvPr/>
        </p:nvGrpSpPr>
        <p:grpSpPr>
          <a:xfrm>
            <a:off x="13533852" y="-152011"/>
            <a:ext cx="2080733" cy="2278144"/>
            <a:chOff x="0" y="0"/>
            <a:chExt cx="2774311" cy="3037526"/>
          </a:xfrm>
        </p:grpSpPr>
        <p:pic>
          <p:nvPicPr>
            <p:cNvPr id="7" name="Picture 7"/>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59709" y="0"/>
              <a:ext cx="1739266" cy="1739266"/>
            </a:xfrm>
            <a:prstGeom prst="rect">
              <a:avLst/>
            </a:prstGeom>
          </p:spPr>
        </p:pic>
        <p:pic>
          <p:nvPicPr>
            <p:cNvPr id="8" name="Picture 8"/>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263215"/>
              <a:ext cx="1942466" cy="1942466"/>
            </a:xfrm>
            <a:prstGeom prst="rect">
              <a:avLst/>
            </a:prstGeom>
          </p:spPr>
        </p:pic>
        <p:pic>
          <p:nvPicPr>
            <p:cNvPr id="9" name="Picture 9"/>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466415"/>
              <a:ext cx="2145666" cy="2145666"/>
            </a:xfrm>
            <a:prstGeom prst="rect">
              <a:avLst/>
            </a:prstGeom>
          </p:spPr>
        </p:pic>
        <p:pic>
          <p:nvPicPr>
            <p:cNvPr id="10" name="Picture 10"/>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406400" y="669615"/>
              <a:ext cx="2367911" cy="2367911"/>
            </a:xfrm>
            <a:prstGeom prst="rect">
              <a:avLst/>
            </a:prstGeom>
          </p:spPr>
        </p:pic>
      </p:grpSp>
      <p:pic>
        <p:nvPicPr>
          <p:cNvPr id="21" name="Picture 21"/>
          <p:cNvPicPr>
            <a:picLocks noChangeAspect="1"/>
          </p:cNvPicPr>
          <p:nvPr/>
        </p:nvPicPr>
        <p:blipFill>
          <a:blip r:embed="rId7"/>
          <a:srcRect/>
          <a:stretch>
            <a:fillRect/>
          </a:stretch>
        </p:blipFill>
        <p:spPr>
          <a:xfrm>
            <a:off x="5494417" y="2258502"/>
            <a:ext cx="7515788" cy="2294448"/>
          </a:xfrm>
          <a:prstGeom prst="rect">
            <a:avLst/>
          </a:prstGeom>
        </p:spPr>
      </p:pic>
      <p:sp>
        <p:nvSpPr>
          <p:cNvPr id="28" name="Rectangle : coins arrondis 27">
            <a:extLst>
              <a:ext uri="{FF2B5EF4-FFF2-40B4-BE49-F238E27FC236}">
                <a16:creationId xmlns:a16="http://schemas.microsoft.com/office/drawing/2014/main" id="{F9B1007B-CA6E-F458-8E9E-EBED24023751}"/>
              </a:ext>
            </a:extLst>
          </p:cNvPr>
          <p:cNvSpPr/>
          <p:nvPr/>
        </p:nvSpPr>
        <p:spPr>
          <a:xfrm>
            <a:off x="6968237" y="631954"/>
            <a:ext cx="4258514" cy="1060651"/>
          </a:xfrm>
          <a:prstGeom prst="roundRect">
            <a:avLst/>
          </a:prstGeom>
          <a:solidFill>
            <a:srgbClr val="A42A4A"/>
          </a:solidFill>
        </p:spPr>
        <p:txBody>
          <a:bodyPr rtlCol="0" anchor="ctr"/>
          <a:lstStyle/>
          <a:p>
            <a:pPr algn="ctr"/>
            <a:endParaRPr lang="fr-FR">
              <a:solidFill>
                <a:schemeClr val="tx1"/>
              </a:solidFill>
            </a:endParaRPr>
          </a:p>
        </p:txBody>
      </p:sp>
      <p:sp>
        <p:nvSpPr>
          <p:cNvPr id="27" name="TextBox 27"/>
          <p:cNvSpPr txBox="1"/>
          <p:nvPr/>
        </p:nvSpPr>
        <p:spPr>
          <a:xfrm>
            <a:off x="7353789" y="684512"/>
            <a:ext cx="3564403" cy="852477"/>
          </a:xfrm>
          <a:prstGeom prst="rect">
            <a:avLst/>
          </a:prstGeom>
        </p:spPr>
        <p:txBody>
          <a:bodyPr wrap="square" lIns="0" tIns="0" rIns="0" bIns="0" rtlCol="0" anchor="t">
            <a:spAutoFit/>
          </a:bodyPr>
          <a:lstStyle/>
          <a:p>
            <a:pPr algn="ctr">
              <a:lnSpc>
                <a:spcPts val="7036"/>
              </a:lnSpc>
            </a:pPr>
            <a:r>
              <a:rPr lang="en-US" sz="5025" dirty="0">
                <a:solidFill>
                  <a:srgbClr val="FFFFFF"/>
                </a:solidFill>
                <a:latin typeface="Alata"/>
              </a:rPr>
              <a:t>4.Équipe :</a:t>
            </a:r>
          </a:p>
        </p:txBody>
      </p:sp>
      <p:grpSp>
        <p:nvGrpSpPr>
          <p:cNvPr id="19" name="Groupe 18">
            <a:extLst>
              <a:ext uri="{FF2B5EF4-FFF2-40B4-BE49-F238E27FC236}">
                <a16:creationId xmlns:a16="http://schemas.microsoft.com/office/drawing/2014/main" id="{8BA4369F-F70A-6EF6-AE44-E2CC6244C36A}"/>
              </a:ext>
            </a:extLst>
          </p:cNvPr>
          <p:cNvGrpSpPr/>
          <p:nvPr/>
        </p:nvGrpSpPr>
        <p:grpSpPr>
          <a:xfrm>
            <a:off x="548920" y="480875"/>
            <a:ext cx="3620573" cy="5014334"/>
            <a:chOff x="1846232" y="288194"/>
            <a:chExt cx="3620573" cy="5014334"/>
          </a:xfrm>
        </p:grpSpPr>
        <p:grpSp>
          <p:nvGrpSpPr>
            <p:cNvPr id="18" name="Groupe 17">
              <a:extLst>
                <a:ext uri="{FF2B5EF4-FFF2-40B4-BE49-F238E27FC236}">
                  <a16:creationId xmlns:a16="http://schemas.microsoft.com/office/drawing/2014/main" id="{D2842539-A2CA-AA24-E995-F8F2431BE12B}"/>
                </a:ext>
              </a:extLst>
            </p:cNvPr>
            <p:cNvGrpSpPr/>
            <p:nvPr/>
          </p:nvGrpSpPr>
          <p:grpSpPr>
            <a:xfrm>
              <a:off x="1846232" y="288194"/>
              <a:ext cx="3620573" cy="5014334"/>
              <a:chOff x="530329" y="151395"/>
              <a:chExt cx="3620573" cy="5014334"/>
            </a:xfrm>
          </p:grpSpPr>
          <p:pic>
            <p:nvPicPr>
              <p:cNvPr id="2" name="Picture 2"/>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558414" y="151395"/>
                <a:ext cx="3564403" cy="3949477"/>
              </a:xfrm>
              <a:prstGeom prst="rect">
                <a:avLst/>
              </a:prstGeom>
            </p:spPr>
          </p:pic>
          <p:sp>
            <p:nvSpPr>
              <p:cNvPr id="22" name="TextBox 22"/>
              <p:cNvSpPr txBox="1"/>
              <p:nvPr/>
            </p:nvSpPr>
            <p:spPr>
              <a:xfrm>
                <a:off x="530329" y="3892545"/>
                <a:ext cx="3620573" cy="1273184"/>
              </a:xfrm>
              <a:prstGeom prst="rect">
                <a:avLst/>
              </a:prstGeom>
            </p:spPr>
            <p:txBody>
              <a:bodyPr lIns="0" tIns="0" rIns="0" bIns="0" rtlCol="0" anchor="t">
                <a:spAutoFit/>
              </a:bodyPr>
              <a:lstStyle/>
              <a:p>
                <a:pPr algn="ctr">
                  <a:lnSpc>
                    <a:spcPts val="3442"/>
                  </a:lnSpc>
                </a:pPr>
                <a:r>
                  <a:rPr lang="en-US" sz="2458">
                    <a:solidFill>
                      <a:srgbClr val="000000"/>
                    </a:solidFill>
                    <a:latin typeface="HK Grotesk Bold"/>
                  </a:rPr>
                  <a:t>Maram Bouaziz</a:t>
                </a:r>
              </a:p>
              <a:p>
                <a:pPr algn="ctr">
                  <a:lnSpc>
                    <a:spcPts val="3442"/>
                  </a:lnSpc>
                  <a:spcBef>
                    <a:spcPct val="0"/>
                  </a:spcBef>
                </a:pPr>
                <a:r>
                  <a:rPr lang="en-US" sz="2458">
                    <a:solidFill>
                      <a:srgbClr val="000000"/>
                    </a:solidFill>
                    <a:latin typeface="HK Grotesk Bold"/>
                  </a:rPr>
                  <a:t>Développeur de gestion des stocks</a:t>
                </a:r>
              </a:p>
            </p:txBody>
          </p:sp>
        </p:grpSp>
        <p:pic>
          <p:nvPicPr>
            <p:cNvPr id="15" name="Picture 15"/>
            <p:cNvPicPr>
              <a:picLocks noChangeAspect="1"/>
            </p:cNvPicPr>
            <p:nvPr/>
          </p:nvPicPr>
          <p:blipFill>
            <a:blip r:embed="rId10"/>
            <a:srcRect t="13111" b="13111"/>
            <a:stretch>
              <a:fillRect/>
            </a:stretch>
          </p:blipFill>
          <p:spPr>
            <a:xfrm>
              <a:off x="2308715" y="688526"/>
              <a:ext cx="2762593" cy="2717574"/>
            </a:xfrm>
            <a:prstGeom prst="rect">
              <a:avLst/>
            </a:prstGeom>
          </p:spPr>
        </p:pic>
      </p:grpSp>
      <p:grpSp>
        <p:nvGrpSpPr>
          <p:cNvPr id="29" name="Groupe 28">
            <a:extLst>
              <a:ext uri="{FF2B5EF4-FFF2-40B4-BE49-F238E27FC236}">
                <a16:creationId xmlns:a16="http://schemas.microsoft.com/office/drawing/2014/main" id="{861FE346-4564-0248-6253-D10B27A71992}"/>
              </a:ext>
            </a:extLst>
          </p:cNvPr>
          <p:cNvGrpSpPr/>
          <p:nvPr/>
        </p:nvGrpSpPr>
        <p:grpSpPr>
          <a:xfrm>
            <a:off x="64943" y="5302528"/>
            <a:ext cx="4607515" cy="4922326"/>
            <a:chOff x="64943" y="5302528"/>
            <a:chExt cx="4607515" cy="4922326"/>
          </a:xfrm>
        </p:grpSpPr>
        <p:pic>
          <p:nvPicPr>
            <p:cNvPr id="5" name="Picture 5"/>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574165" y="5302528"/>
              <a:ext cx="3570084" cy="3955772"/>
            </a:xfrm>
            <a:prstGeom prst="rect">
              <a:avLst/>
            </a:prstGeom>
          </p:spPr>
        </p:pic>
        <p:sp>
          <p:nvSpPr>
            <p:cNvPr id="26" name="TextBox 26"/>
            <p:cNvSpPr txBox="1"/>
            <p:nvPr/>
          </p:nvSpPr>
          <p:spPr>
            <a:xfrm>
              <a:off x="64943" y="8949717"/>
              <a:ext cx="4607515" cy="1275137"/>
            </a:xfrm>
            <a:prstGeom prst="rect">
              <a:avLst/>
            </a:prstGeom>
          </p:spPr>
          <p:txBody>
            <a:bodyPr lIns="0" tIns="0" rIns="0" bIns="0" rtlCol="0" anchor="t">
              <a:spAutoFit/>
            </a:bodyPr>
            <a:lstStyle/>
            <a:p>
              <a:pPr algn="ctr">
                <a:lnSpc>
                  <a:spcPts val="3447"/>
                </a:lnSpc>
              </a:pPr>
              <a:r>
                <a:rPr lang="en-US" sz="2462">
                  <a:solidFill>
                    <a:srgbClr val="000000"/>
                  </a:solidFill>
                  <a:latin typeface="HK Grotesk Bold"/>
                </a:rPr>
                <a:t>Yasmine Temimi </a:t>
              </a:r>
            </a:p>
            <a:p>
              <a:pPr algn="ctr">
                <a:lnSpc>
                  <a:spcPts val="3447"/>
                </a:lnSpc>
              </a:pPr>
              <a:r>
                <a:rPr lang="en-US" sz="2462">
                  <a:solidFill>
                    <a:srgbClr val="000000"/>
                  </a:solidFill>
                  <a:latin typeface="HK Grotesk Bold"/>
                </a:rPr>
                <a:t>Développeur de gestion</a:t>
              </a:r>
            </a:p>
            <a:p>
              <a:pPr algn="ctr">
                <a:lnSpc>
                  <a:spcPts val="3447"/>
                </a:lnSpc>
                <a:spcBef>
                  <a:spcPct val="0"/>
                </a:spcBef>
              </a:pPr>
              <a:r>
                <a:rPr lang="en-US" sz="2462">
                  <a:solidFill>
                    <a:srgbClr val="000000"/>
                  </a:solidFill>
                  <a:latin typeface="HK Grotesk Bold"/>
                </a:rPr>
                <a:t> des  donateurs</a:t>
              </a:r>
            </a:p>
          </p:txBody>
        </p:sp>
        <p:pic>
          <p:nvPicPr>
            <p:cNvPr id="14" name="Picture 14"/>
            <p:cNvPicPr>
              <a:picLocks noChangeAspect="1"/>
            </p:cNvPicPr>
            <p:nvPr/>
          </p:nvPicPr>
          <p:blipFill>
            <a:blip r:embed="rId11"/>
            <a:srcRect l="1090" r="1090"/>
            <a:stretch>
              <a:fillRect/>
            </a:stretch>
          </p:blipFill>
          <p:spPr>
            <a:xfrm>
              <a:off x="996502" y="5687890"/>
              <a:ext cx="2725410" cy="2786190"/>
            </a:xfrm>
            <a:prstGeom prst="rect">
              <a:avLst/>
            </a:prstGeom>
          </p:spPr>
        </p:pic>
      </p:grpSp>
      <p:grpSp>
        <p:nvGrpSpPr>
          <p:cNvPr id="30" name="Groupe 29">
            <a:extLst>
              <a:ext uri="{FF2B5EF4-FFF2-40B4-BE49-F238E27FC236}">
                <a16:creationId xmlns:a16="http://schemas.microsoft.com/office/drawing/2014/main" id="{C2FA227F-C6B1-940F-933E-7A29801C52E6}"/>
              </a:ext>
            </a:extLst>
          </p:cNvPr>
          <p:cNvGrpSpPr/>
          <p:nvPr/>
        </p:nvGrpSpPr>
        <p:grpSpPr>
          <a:xfrm>
            <a:off x="7228814" y="5227146"/>
            <a:ext cx="3830371" cy="4514592"/>
            <a:chOff x="7228815" y="5143500"/>
            <a:chExt cx="3830371" cy="4514592"/>
          </a:xfrm>
        </p:grpSpPr>
        <p:pic>
          <p:nvPicPr>
            <p:cNvPr id="12" name="Picture 12"/>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7354279" y="5143500"/>
              <a:ext cx="3579442" cy="3966141"/>
            </a:xfrm>
            <a:prstGeom prst="rect">
              <a:avLst/>
            </a:prstGeom>
          </p:spPr>
        </p:pic>
        <p:sp>
          <p:nvSpPr>
            <p:cNvPr id="23" name="TextBox 23"/>
            <p:cNvSpPr txBox="1"/>
            <p:nvPr/>
          </p:nvSpPr>
          <p:spPr>
            <a:xfrm>
              <a:off x="7228815" y="8810884"/>
              <a:ext cx="3830371" cy="847208"/>
            </a:xfrm>
            <a:prstGeom prst="rect">
              <a:avLst/>
            </a:prstGeom>
          </p:spPr>
          <p:txBody>
            <a:bodyPr lIns="0" tIns="0" rIns="0" bIns="0" rtlCol="0" anchor="t">
              <a:spAutoFit/>
            </a:bodyPr>
            <a:lstStyle/>
            <a:p>
              <a:pPr algn="ctr">
                <a:lnSpc>
                  <a:spcPts val="3456"/>
                </a:lnSpc>
              </a:pPr>
              <a:r>
                <a:rPr lang="en-US" sz="2468" dirty="0" err="1">
                  <a:solidFill>
                    <a:srgbClr val="000000"/>
                  </a:solidFill>
                  <a:latin typeface="HK Grotesk Bold"/>
                </a:rPr>
                <a:t>Abderraouf</a:t>
              </a:r>
              <a:r>
                <a:rPr lang="en-US" sz="2468" dirty="0">
                  <a:solidFill>
                    <a:srgbClr val="000000"/>
                  </a:solidFill>
                  <a:latin typeface="HK Grotesk Bold"/>
                </a:rPr>
                <a:t> </a:t>
              </a:r>
              <a:r>
                <a:rPr lang="en-US" sz="2468" dirty="0" err="1">
                  <a:solidFill>
                    <a:srgbClr val="000000"/>
                  </a:solidFill>
                  <a:latin typeface="HK Grotesk Bold"/>
                </a:rPr>
                <a:t>Mahmoudi</a:t>
              </a:r>
              <a:r>
                <a:rPr lang="en-US" sz="2468" dirty="0">
                  <a:solidFill>
                    <a:srgbClr val="000000"/>
                  </a:solidFill>
                  <a:latin typeface="HK Grotesk Bold"/>
                </a:rPr>
                <a:t> </a:t>
              </a:r>
            </a:p>
            <a:p>
              <a:pPr algn="ctr">
                <a:lnSpc>
                  <a:spcPts val="3456"/>
                </a:lnSpc>
                <a:spcBef>
                  <a:spcPct val="0"/>
                </a:spcBef>
              </a:pPr>
              <a:r>
                <a:rPr lang="en-US" sz="2468" dirty="0" err="1">
                  <a:solidFill>
                    <a:srgbClr val="000000"/>
                  </a:solidFill>
                  <a:latin typeface="HK Grotesk Bold"/>
                </a:rPr>
                <a:t>Développeur</a:t>
              </a:r>
              <a:r>
                <a:rPr lang="en-US" sz="2468" dirty="0">
                  <a:solidFill>
                    <a:srgbClr val="000000"/>
                  </a:solidFill>
                  <a:latin typeface="HK Grotesk Bold"/>
                </a:rPr>
                <a:t> de  gestion des </a:t>
              </a:r>
              <a:r>
                <a:rPr lang="en-US" sz="2468" dirty="0" err="1">
                  <a:solidFill>
                    <a:srgbClr val="000000"/>
                  </a:solidFill>
                  <a:latin typeface="HK Grotesk Bold"/>
                </a:rPr>
                <a:t>donataires</a:t>
              </a:r>
              <a:endParaRPr lang="en-US" sz="2468" dirty="0">
                <a:solidFill>
                  <a:srgbClr val="000000"/>
                </a:solidFill>
                <a:latin typeface="HK Grotesk Bold"/>
              </a:endParaRPr>
            </a:p>
          </p:txBody>
        </p:sp>
        <p:pic>
          <p:nvPicPr>
            <p:cNvPr id="16" name="Picture 16"/>
            <p:cNvPicPr>
              <a:picLocks noChangeAspect="1"/>
            </p:cNvPicPr>
            <p:nvPr/>
          </p:nvPicPr>
          <p:blipFill>
            <a:blip r:embed="rId12"/>
            <a:srcRect/>
            <a:stretch>
              <a:fillRect/>
            </a:stretch>
          </p:blipFill>
          <p:spPr>
            <a:xfrm>
              <a:off x="7824370" y="5558463"/>
              <a:ext cx="2706328" cy="2706328"/>
            </a:xfrm>
            <a:prstGeom prst="rect">
              <a:avLst/>
            </a:prstGeom>
          </p:spPr>
        </p:pic>
      </p:grpSp>
      <p:grpSp>
        <p:nvGrpSpPr>
          <p:cNvPr id="31" name="Groupe 30">
            <a:extLst>
              <a:ext uri="{FF2B5EF4-FFF2-40B4-BE49-F238E27FC236}">
                <a16:creationId xmlns:a16="http://schemas.microsoft.com/office/drawing/2014/main" id="{BBAE2EBE-18DA-F374-F691-FFDD75DDA9C5}"/>
              </a:ext>
            </a:extLst>
          </p:cNvPr>
          <p:cNvGrpSpPr/>
          <p:nvPr/>
        </p:nvGrpSpPr>
        <p:grpSpPr>
          <a:xfrm>
            <a:off x="14325635" y="0"/>
            <a:ext cx="3582604" cy="5011810"/>
            <a:chOff x="14325635" y="0"/>
            <a:chExt cx="3582604" cy="5011810"/>
          </a:xfrm>
        </p:grpSpPr>
        <p:pic>
          <p:nvPicPr>
            <p:cNvPr id="11" name="Picture 11"/>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4325635" y="0"/>
              <a:ext cx="3582604" cy="3969644"/>
            </a:xfrm>
            <a:prstGeom prst="rect">
              <a:avLst/>
            </a:prstGeom>
          </p:spPr>
        </p:pic>
        <p:sp>
          <p:nvSpPr>
            <p:cNvPr id="25" name="TextBox 25"/>
            <p:cNvSpPr txBox="1"/>
            <p:nvPr/>
          </p:nvSpPr>
          <p:spPr>
            <a:xfrm>
              <a:off x="14380859" y="3732368"/>
              <a:ext cx="3452169" cy="1279442"/>
            </a:xfrm>
            <a:prstGeom prst="rect">
              <a:avLst/>
            </a:prstGeom>
          </p:spPr>
          <p:txBody>
            <a:bodyPr lIns="0" tIns="0" rIns="0" bIns="0" rtlCol="0" anchor="t">
              <a:spAutoFit/>
            </a:bodyPr>
            <a:lstStyle/>
            <a:p>
              <a:pPr algn="ctr">
                <a:lnSpc>
                  <a:spcPts val="3459"/>
                </a:lnSpc>
              </a:pPr>
              <a:r>
                <a:rPr lang="en-US" sz="2471">
                  <a:solidFill>
                    <a:srgbClr val="000000"/>
                  </a:solidFill>
                  <a:latin typeface="HK Grotesk Bold"/>
                </a:rPr>
                <a:t>Rayène Ksouri </a:t>
              </a:r>
            </a:p>
            <a:p>
              <a:pPr algn="ctr">
                <a:lnSpc>
                  <a:spcPts val="3459"/>
                </a:lnSpc>
                <a:spcBef>
                  <a:spcPct val="0"/>
                </a:spcBef>
              </a:pPr>
              <a:r>
                <a:rPr lang="en-US" sz="2471">
                  <a:solidFill>
                    <a:srgbClr val="000000"/>
                  </a:solidFill>
                  <a:latin typeface="HK Grotesk Bold"/>
                </a:rPr>
                <a:t>Développeur de gestion des bénévoles</a:t>
              </a:r>
            </a:p>
          </p:txBody>
        </p:sp>
        <p:pic>
          <p:nvPicPr>
            <p:cNvPr id="17" name="Picture 17"/>
            <p:cNvPicPr>
              <a:picLocks noChangeAspect="1"/>
            </p:cNvPicPr>
            <p:nvPr/>
          </p:nvPicPr>
          <p:blipFill>
            <a:blip r:embed="rId13"/>
            <a:srcRect t="6923" b="24155"/>
            <a:stretch>
              <a:fillRect/>
            </a:stretch>
          </p:blipFill>
          <p:spPr>
            <a:xfrm>
              <a:off x="14737855" y="380914"/>
              <a:ext cx="2792258" cy="2886687"/>
            </a:xfrm>
            <a:prstGeom prst="rect">
              <a:avLst/>
            </a:prstGeom>
          </p:spPr>
        </p:pic>
      </p:grpSp>
      <p:grpSp>
        <p:nvGrpSpPr>
          <p:cNvPr id="32" name="Groupe 31">
            <a:extLst>
              <a:ext uri="{FF2B5EF4-FFF2-40B4-BE49-F238E27FC236}">
                <a16:creationId xmlns:a16="http://schemas.microsoft.com/office/drawing/2014/main" id="{0F7E2E54-72F0-6123-F0FC-E318506B0446}"/>
              </a:ext>
            </a:extLst>
          </p:cNvPr>
          <p:cNvGrpSpPr/>
          <p:nvPr/>
        </p:nvGrpSpPr>
        <p:grpSpPr>
          <a:xfrm>
            <a:off x="14262277" y="5005552"/>
            <a:ext cx="3743413" cy="5010926"/>
            <a:chOff x="14262277" y="5005552"/>
            <a:chExt cx="3743413" cy="5010926"/>
          </a:xfrm>
        </p:grpSpPr>
        <p:pic>
          <p:nvPicPr>
            <p:cNvPr id="4" name="Picture 4"/>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4305648" y="5005552"/>
              <a:ext cx="3602591" cy="3991790"/>
            </a:xfrm>
            <a:prstGeom prst="rect">
              <a:avLst/>
            </a:prstGeom>
          </p:spPr>
        </p:pic>
        <p:sp>
          <p:nvSpPr>
            <p:cNvPr id="24" name="TextBox 24"/>
            <p:cNvSpPr txBox="1"/>
            <p:nvPr/>
          </p:nvSpPr>
          <p:spPr>
            <a:xfrm>
              <a:off x="14262277" y="8730164"/>
              <a:ext cx="3743413" cy="1286314"/>
            </a:xfrm>
            <a:prstGeom prst="rect">
              <a:avLst/>
            </a:prstGeom>
          </p:spPr>
          <p:txBody>
            <a:bodyPr lIns="0" tIns="0" rIns="0" bIns="0" rtlCol="0" anchor="t">
              <a:spAutoFit/>
            </a:bodyPr>
            <a:lstStyle/>
            <a:p>
              <a:pPr algn="ctr">
                <a:lnSpc>
                  <a:spcPts val="3478"/>
                </a:lnSpc>
              </a:pPr>
              <a:r>
                <a:rPr lang="en-US" sz="2484">
                  <a:solidFill>
                    <a:srgbClr val="000000"/>
                  </a:solidFill>
                  <a:latin typeface="HK Grotesk Bold"/>
                </a:rPr>
                <a:t>Med Akerm Bachta</a:t>
              </a:r>
            </a:p>
            <a:p>
              <a:pPr algn="ctr">
                <a:lnSpc>
                  <a:spcPts val="3478"/>
                </a:lnSpc>
                <a:spcBef>
                  <a:spcPct val="0"/>
                </a:spcBef>
              </a:pPr>
              <a:r>
                <a:rPr lang="en-US" sz="2484">
                  <a:solidFill>
                    <a:srgbClr val="000000"/>
                  </a:solidFill>
                  <a:latin typeface="HK Grotesk Bold"/>
                </a:rPr>
                <a:t>Développeur de gestion des employés</a:t>
              </a:r>
            </a:p>
          </p:txBody>
        </p:sp>
        <p:pic>
          <p:nvPicPr>
            <p:cNvPr id="13" name="Picture 13"/>
            <p:cNvPicPr>
              <a:picLocks noChangeAspect="1"/>
            </p:cNvPicPr>
            <p:nvPr/>
          </p:nvPicPr>
          <p:blipFill>
            <a:blip r:embed="rId14"/>
            <a:srcRect t="13272" b="13272"/>
            <a:stretch>
              <a:fillRect/>
            </a:stretch>
          </p:blipFill>
          <p:spPr>
            <a:xfrm>
              <a:off x="14710848" y="5413437"/>
              <a:ext cx="2792190" cy="2734641"/>
            </a:xfrm>
            <a:prstGeom prst="rect">
              <a:avLst/>
            </a:prstGeom>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down)">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1000"/>
                                        <p:tgtEl>
                                          <p:spTgt spid="19"/>
                                        </p:tgtEl>
                                      </p:cBhvr>
                                    </p:animEffect>
                                    <p:anim calcmode="lin" valueType="num">
                                      <p:cBhvr>
                                        <p:cTn id="13" dur="1000" fill="hold"/>
                                        <p:tgtEl>
                                          <p:spTgt spid="19"/>
                                        </p:tgtEl>
                                        <p:attrNameLst>
                                          <p:attrName>ppt_x</p:attrName>
                                        </p:attrNameLst>
                                      </p:cBhvr>
                                      <p:tavLst>
                                        <p:tav tm="0">
                                          <p:val>
                                            <p:strVal val="#ppt_x"/>
                                          </p:val>
                                        </p:tav>
                                        <p:tav tm="100000">
                                          <p:val>
                                            <p:strVal val="#ppt_x"/>
                                          </p:val>
                                        </p:tav>
                                      </p:tavLst>
                                    </p:anim>
                                    <p:anim calcmode="lin" valueType="num">
                                      <p:cBhvr>
                                        <p:cTn id="14"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29"/>
                                        </p:tgtEl>
                                        <p:attrNameLst>
                                          <p:attrName>style.visibility</p:attrName>
                                        </p:attrNameLst>
                                      </p:cBhvr>
                                      <p:to>
                                        <p:strVal val="visible"/>
                                      </p:to>
                                    </p:set>
                                    <p:animEffect transition="in" filter="fade">
                                      <p:cBhvr>
                                        <p:cTn id="19" dur="1000"/>
                                        <p:tgtEl>
                                          <p:spTgt spid="29"/>
                                        </p:tgtEl>
                                      </p:cBhvr>
                                    </p:animEffect>
                                    <p:anim calcmode="lin" valueType="num">
                                      <p:cBhvr>
                                        <p:cTn id="20" dur="1000" fill="hold"/>
                                        <p:tgtEl>
                                          <p:spTgt spid="29"/>
                                        </p:tgtEl>
                                        <p:attrNameLst>
                                          <p:attrName>ppt_x</p:attrName>
                                        </p:attrNameLst>
                                      </p:cBhvr>
                                      <p:tavLst>
                                        <p:tav tm="0">
                                          <p:val>
                                            <p:strVal val="#ppt_x"/>
                                          </p:val>
                                        </p:tav>
                                        <p:tav tm="100000">
                                          <p:val>
                                            <p:strVal val="#ppt_x"/>
                                          </p:val>
                                        </p:tav>
                                      </p:tavLst>
                                    </p:anim>
                                    <p:anim calcmode="lin" valueType="num">
                                      <p:cBhvr>
                                        <p:cTn id="21"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30"/>
                                        </p:tgtEl>
                                        <p:attrNameLst>
                                          <p:attrName>style.visibility</p:attrName>
                                        </p:attrNameLst>
                                      </p:cBhvr>
                                      <p:to>
                                        <p:strVal val="visible"/>
                                      </p:to>
                                    </p:set>
                                    <p:animEffect transition="in" filter="fade">
                                      <p:cBhvr>
                                        <p:cTn id="26" dur="1000"/>
                                        <p:tgtEl>
                                          <p:spTgt spid="30"/>
                                        </p:tgtEl>
                                      </p:cBhvr>
                                    </p:animEffect>
                                    <p:anim calcmode="lin" valueType="num">
                                      <p:cBhvr>
                                        <p:cTn id="27" dur="1000" fill="hold"/>
                                        <p:tgtEl>
                                          <p:spTgt spid="30"/>
                                        </p:tgtEl>
                                        <p:attrNameLst>
                                          <p:attrName>ppt_x</p:attrName>
                                        </p:attrNameLst>
                                      </p:cBhvr>
                                      <p:tavLst>
                                        <p:tav tm="0">
                                          <p:val>
                                            <p:strVal val="#ppt_x"/>
                                          </p:val>
                                        </p:tav>
                                        <p:tav tm="100000">
                                          <p:val>
                                            <p:strVal val="#ppt_x"/>
                                          </p:val>
                                        </p:tav>
                                      </p:tavLst>
                                    </p:anim>
                                    <p:anim calcmode="lin" valueType="num">
                                      <p:cBhvr>
                                        <p:cTn id="28"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nodeType="clickEffect">
                                  <p:stCondLst>
                                    <p:cond delay="0"/>
                                  </p:stCondLst>
                                  <p:childTnLst>
                                    <p:set>
                                      <p:cBhvr>
                                        <p:cTn id="32" dur="1" fill="hold">
                                          <p:stCondLst>
                                            <p:cond delay="0"/>
                                          </p:stCondLst>
                                        </p:cTn>
                                        <p:tgtEl>
                                          <p:spTgt spid="31"/>
                                        </p:tgtEl>
                                        <p:attrNameLst>
                                          <p:attrName>style.visibility</p:attrName>
                                        </p:attrNameLst>
                                      </p:cBhvr>
                                      <p:to>
                                        <p:strVal val="visible"/>
                                      </p:to>
                                    </p:set>
                                    <p:animEffect transition="in" filter="fade">
                                      <p:cBhvr>
                                        <p:cTn id="33" dur="1000"/>
                                        <p:tgtEl>
                                          <p:spTgt spid="31"/>
                                        </p:tgtEl>
                                      </p:cBhvr>
                                    </p:animEffect>
                                    <p:anim calcmode="lin" valueType="num">
                                      <p:cBhvr>
                                        <p:cTn id="34" dur="1000" fill="hold"/>
                                        <p:tgtEl>
                                          <p:spTgt spid="31"/>
                                        </p:tgtEl>
                                        <p:attrNameLst>
                                          <p:attrName>ppt_x</p:attrName>
                                        </p:attrNameLst>
                                      </p:cBhvr>
                                      <p:tavLst>
                                        <p:tav tm="0">
                                          <p:val>
                                            <p:strVal val="#ppt_x"/>
                                          </p:val>
                                        </p:tav>
                                        <p:tav tm="100000">
                                          <p:val>
                                            <p:strVal val="#ppt_x"/>
                                          </p:val>
                                        </p:tav>
                                      </p:tavLst>
                                    </p:anim>
                                    <p:anim calcmode="lin" valueType="num">
                                      <p:cBhvr>
                                        <p:cTn id="35"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nodeType="clickEffect">
                                  <p:stCondLst>
                                    <p:cond delay="0"/>
                                  </p:stCondLst>
                                  <p:childTnLst>
                                    <p:set>
                                      <p:cBhvr>
                                        <p:cTn id="39" dur="1" fill="hold">
                                          <p:stCondLst>
                                            <p:cond delay="0"/>
                                          </p:stCondLst>
                                        </p:cTn>
                                        <p:tgtEl>
                                          <p:spTgt spid="32"/>
                                        </p:tgtEl>
                                        <p:attrNameLst>
                                          <p:attrName>style.visibility</p:attrName>
                                        </p:attrNameLst>
                                      </p:cBhvr>
                                      <p:to>
                                        <p:strVal val="visible"/>
                                      </p:to>
                                    </p:set>
                                    <p:animEffect transition="in" filter="fade">
                                      <p:cBhvr>
                                        <p:cTn id="40" dur="1000"/>
                                        <p:tgtEl>
                                          <p:spTgt spid="32"/>
                                        </p:tgtEl>
                                      </p:cBhvr>
                                    </p:animEffect>
                                    <p:anim calcmode="lin" valueType="num">
                                      <p:cBhvr>
                                        <p:cTn id="41" dur="1000" fill="hold"/>
                                        <p:tgtEl>
                                          <p:spTgt spid="32"/>
                                        </p:tgtEl>
                                        <p:attrNameLst>
                                          <p:attrName>ppt_x</p:attrName>
                                        </p:attrNameLst>
                                      </p:cBhvr>
                                      <p:tavLst>
                                        <p:tav tm="0">
                                          <p:val>
                                            <p:strVal val="#ppt_x"/>
                                          </p:val>
                                        </p:tav>
                                        <p:tav tm="100000">
                                          <p:val>
                                            <p:strVal val="#ppt_x"/>
                                          </p:val>
                                        </p:tav>
                                      </p:tavLst>
                                    </p:anim>
                                    <p:anim calcmode="lin" valueType="num">
                                      <p:cBhvr>
                                        <p:cTn id="42" dur="1000" fill="hold"/>
                                        <p:tgtEl>
                                          <p:spTgt spid="3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A42A4A"/>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8506581" flipH="1">
            <a:off x="-3920327" y="6111679"/>
            <a:ext cx="13402611" cy="2395717"/>
          </a:xfrm>
          <a:prstGeom prst="rect">
            <a:avLst/>
          </a:prstGeom>
        </p:spPr>
      </p:pic>
      <p:pic>
        <p:nvPicPr>
          <p:cNvPr id="3" name="Picture 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6257384">
            <a:off x="6027364" y="3847383"/>
            <a:ext cx="19644447" cy="3511445"/>
          </a:xfrm>
          <a:prstGeom prst="rect">
            <a:avLst/>
          </a:prstGeom>
        </p:spPr>
      </p:pic>
      <p:pic>
        <p:nvPicPr>
          <p:cNvPr id="4" name="Picture 4"/>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261049" y="-371034"/>
            <a:ext cx="1304449" cy="1304449"/>
          </a:xfrm>
          <a:prstGeom prst="rect">
            <a:avLst/>
          </a:prstGeom>
        </p:spPr>
      </p:pic>
      <p:sp>
        <p:nvSpPr>
          <p:cNvPr id="5" name="TextBox 5"/>
          <p:cNvSpPr txBox="1"/>
          <p:nvPr/>
        </p:nvSpPr>
        <p:spPr>
          <a:xfrm>
            <a:off x="3398461" y="3931592"/>
            <a:ext cx="11308738" cy="1038225"/>
          </a:xfrm>
          <a:prstGeom prst="rect">
            <a:avLst/>
          </a:prstGeom>
        </p:spPr>
        <p:txBody>
          <a:bodyPr lIns="0" tIns="0" rIns="0" bIns="0" rtlCol="0" anchor="t">
            <a:spAutoFit/>
          </a:bodyPr>
          <a:lstStyle/>
          <a:p>
            <a:pPr algn="ctr">
              <a:lnSpc>
                <a:spcPts val="8400"/>
              </a:lnSpc>
            </a:pPr>
            <a:r>
              <a:rPr lang="en-US" sz="6000" dirty="0">
                <a:solidFill>
                  <a:srgbClr val="FFFFFF"/>
                </a:solidFill>
                <a:latin typeface="Alata"/>
              </a:rPr>
              <a:t>5.Conclusion: </a:t>
            </a:r>
          </a:p>
        </p:txBody>
      </p:sp>
      <p:pic>
        <p:nvPicPr>
          <p:cNvPr id="6" name="Picture 6"/>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261049" y="-371034"/>
            <a:ext cx="1456849" cy="1456849"/>
          </a:xfrm>
          <a:prstGeom prst="rect">
            <a:avLst/>
          </a:prstGeom>
        </p:spPr>
      </p:pic>
      <p:pic>
        <p:nvPicPr>
          <p:cNvPr id="7" name="Picture 7"/>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467376" y="85073"/>
            <a:ext cx="1696685" cy="1696685"/>
          </a:xfrm>
          <a:prstGeom prst="rect">
            <a:avLst/>
          </a:prstGeom>
        </p:spPr>
      </p:pic>
      <p:pic>
        <p:nvPicPr>
          <p:cNvPr id="8" name="Picture 8"/>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0" y="-226874"/>
            <a:ext cx="1569474" cy="156947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l="2877" t="2898" r="2898" b="2877"/>
          <a:stretch>
            <a:fillRect/>
          </a:stretch>
        </p:blipFill>
        <p:spPr>
          <a:xfrm>
            <a:off x="0" y="0"/>
            <a:ext cx="18288000" cy="10287000"/>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402048">
            <a:off x="-1655145" y="3320106"/>
            <a:ext cx="16608687" cy="6165975"/>
          </a:xfrm>
          <a:prstGeom prst="rect">
            <a:avLst/>
          </a:prstGeom>
        </p:spPr>
      </p:pic>
      <p:grpSp>
        <p:nvGrpSpPr>
          <p:cNvPr id="4" name="Group 4"/>
          <p:cNvGrpSpPr/>
          <p:nvPr/>
        </p:nvGrpSpPr>
        <p:grpSpPr>
          <a:xfrm>
            <a:off x="6084276" y="-1266808"/>
            <a:ext cx="12820615" cy="12820615"/>
            <a:chOff x="0" y="0"/>
            <a:chExt cx="812800" cy="812800"/>
          </a:xfrm>
        </p:grpSpPr>
        <p:sp>
          <p:nvSpPr>
            <p:cNvPr id="5" name="Freeform 5"/>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A42A4A"/>
            </a:solidFill>
          </p:spPr>
        </p:sp>
        <p:sp>
          <p:nvSpPr>
            <p:cNvPr id="6" name="TextBox 6"/>
            <p:cNvSpPr txBox="1"/>
            <p:nvPr/>
          </p:nvSpPr>
          <p:spPr>
            <a:xfrm>
              <a:off x="76200" y="0"/>
              <a:ext cx="660400" cy="736600"/>
            </a:xfrm>
            <a:prstGeom prst="rect">
              <a:avLst/>
            </a:prstGeom>
          </p:spPr>
          <p:txBody>
            <a:bodyPr lIns="50800" tIns="50800" rIns="50800" bIns="50800" rtlCol="0" anchor="ctr"/>
            <a:lstStyle/>
            <a:p>
              <a:pPr marL="546665" lvl="1" indent="-273333" algn="just">
                <a:lnSpc>
                  <a:spcPts val="3798"/>
                </a:lnSpc>
                <a:spcBef>
                  <a:spcPct val="0"/>
                </a:spcBef>
                <a:buFont typeface="Arial"/>
                <a:buChar char="•"/>
              </a:pPr>
              <a:endParaRPr/>
            </a:p>
          </p:txBody>
        </p:sp>
      </p:grpSp>
      <p:grpSp>
        <p:nvGrpSpPr>
          <p:cNvPr id="7" name="Group 7"/>
          <p:cNvGrpSpPr/>
          <p:nvPr/>
        </p:nvGrpSpPr>
        <p:grpSpPr>
          <a:xfrm>
            <a:off x="3158992" y="2218216"/>
            <a:ext cx="5850568" cy="5850568"/>
            <a:chOff x="0" y="0"/>
            <a:chExt cx="7800758" cy="7800758"/>
          </a:xfrm>
        </p:grpSpPr>
        <p:grpSp>
          <p:nvGrpSpPr>
            <p:cNvPr id="8" name="Group 8"/>
            <p:cNvGrpSpPr/>
            <p:nvPr/>
          </p:nvGrpSpPr>
          <p:grpSpPr>
            <a:xfrm>
              <a:off x="0" y="0"/>
              <a:ext cx="7800758" cy="7800758"/>
              <a:chOff x="0" y="0"/>
              <a:chExt cx="812800" cy="812800"/>
            </a:xfrm>
          </p:grpSpPr>
          <p:sp>
            <p:nvSpPr>
              <p:cNvPr id="9" name="Freeform 9"/>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3989E"/>
              </a:solidFill>
            </p:spPr>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11" name="Group 11"/>
            <p:cNvGrpSpPr>
              <a:grpSpLocks noChangeAspect="1"/>
            </p:cNvGrpSpPr>
            <p:nvPr/>
          </p:nvGrpSpPr>
          <p:grpSpPr>
            <a:xfrm>
              <a:off x="402785" y="402799"/>
              <a:ext cx="6995188" cy="6995160"/>
              <a:chOff x="0" y="0"/>
              <a:chExt cx="6350000" cy="6349975"/>
            </a:xfrm>
          </p:grpSpPr>
          <p:sp>
            <p:nvSpPr>
              <p:cNvPr id="12" name="Freeform 12"/>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6"/>
                <a:stretch>
                  <a:fillRect l="-59" r="-59"/>
                </a:stretch>
              </a:blipFill>
            </p:spPr>
          </p:sp>
        </p:grpSp>
      </p:grpSp>
      <p:pic>
        <p:nvPicPr>
          <p:cNvPr id="16" name="Picture 16"/>
          <p:cNvPicPr>
            <a:picLocks noChangeAspect="1"/>
          </p:cNvPicPr>
          <p:nvPr/>
        </p:nvPicPr>
        <p:blipFill>
          <a:blip r:embed="rId7"/>
          <a:srcRect/>
          <a:stretch>
            <a:fillRect/>
          </a:stretch>
        </p:blipFill>
        <p:spPr>
          <a:xfrm>
            <a:off x="9892943" y="7541673"/>
            <a:ext cx="2238572" cy="1795081"/>
          </a:xfrm>
          <a:prstGeom prst="rect">
            <a:avLst/>
          </a:prstGeom>
        </p:spPr>
      </p:pic>
      <p:pic>
        <p:nvPicPr>
          <p:cNvPr id="17" name="Picture 17"/>
          <p:cNvPicPr>
            <a:picLocks noChangeAspect="1"/>
          </p:cNvPicPr>
          <p:nvPr/>
        </p:nvPicPr>
        <p:blipFill>
          <a:blip r:embed="rId8"/>
          <a:srcRect/>
          <a:stretch>
            <a:fillRect/>
          </a:stretch>
        </p:blipFill>
        <p:spPr>
          <a:xfrm>
            <a:off x="9892943" y="4890552"/>
            <a:ext cx="2168217" cy="1791136"/>
          </a:xfrm>
          <a:prstGeom prst="rect">
            <a:avLst/>
          </a:prstGeom>
        </p:spPr>
      </p:pic>
      <p:sp>
        <p:nvSpPr>
          <p:cNvPr id="19" name="TextBox 19"/>
          <p:cNvSpPr txBox="1"/>
          <p:nvPr/>
        </p:nvSpPr>
        <p:spPr>
          <a:xfrm>
            <a:off x="8815259" y="863331"/>
            <a:ext cx="8749504" cy="2827705"/>
          </a:xfrm>
          <a:prstGeom prst="rect">
            <a:avLst/>
          </a:prstGeom>
        </p:spPr>
        <p:txBody>
          <a:bodyPr lIns="0" tIns="0" rIns="0" bIns="0" rtlCol="0" anchor="t">
            <a:spAutoFit/>
          </a:bodyPr>
          <a:lstStyle/>
          <a:p>
            <a:pPr algn="just">
              <a:lnSpc>
                <a:spcPts val="3798"/>
              </a:lnSpc>
            </a:pPr>
            <a:r>
              <a:rPr lang="en-US" sz="2532" dirty="0" err="1">
                <a:solidFill>
                  <a:srgbClr val="FFFFFF"/>
                </a:solidFill>
                <a:latin typeface="Alata Bold"/>
              </a:rPr>
              <a:t>L'application</a:t>
            </a:r>
            <a:r>
              <a:rPr lang="en-US" sz="2532" dirty="0">
                <a:solidFill>
                  <a:srgbClr val="FFFFFF"/>
                </a:solidFill>
                <a:latin typeface="Alata Bold"/>
              </a:rPr>
              <a:t> </a:t>
            </a:r>
            <a:r>
              <a:rPr lang="en-US" sz="2532" dirty="0" err="1">
                <a:solidFill>
                  <a:srgbClr val="FFFFFF"/>
                </a:solidFill>
                <a:latin typeface="Alata Bold"/>
              </a:rPr>
              <a:t>est</a:t>
            </a:r>
            <a:r>
              <a:rPr lang="en-US" sz="2532" dirty="0">
                <a:solidFill>
                  <a:srgbClr val="FFFFFF"/>
                </a:solidFill>
                <a:latin typeface="Alata Bold"/>
              </a:rPr>
              <a:t> :</a:t>
            </a:r>
          </a:p>
          <a:p>
            <a:pPr marL="546665" lvl="1" indent="-273333" algn="just">
              <a:lnSpc>
                <a:spcPts val="3798"/>
              </a:lnSpc>
              <a:buFont typeface="Arial"/>
              <a:buChar char="•"/>
            </a:pPr>
            <a:r>
              <a:rPr lang="en-US" sz="2532" dirty="0" err="1">
                <a:solidFill>
                  <a:srgbClr val="FFFFFF"/>
                </a:solidFill>
                <a:latin typeface="Alata"/>
              </a:rPr>
              <a:t>éfficace</a:t>
            </a:r>
            <a:endParaRPr lang="en-US" sz="2532" dirty="0">
              <a:solidFill>
                <a:srgbClr val="FFFFFF"/>
              </a:solidFill>
              <a:latin typeface="Alata"/>
            </a:endParaRPr>
          </a:p>
          <a:p>
            <a:pPr marL="546665" lvl="1" indent="-273333" algn="just">
              <a:lnSpc>
                <a:spcPts val="3798"/>
              </a:lnSpc>
              <a:buFont typeface="Arial"/>
              <a:buChar char="•"/>
            </a:pPr>
            <a:r>
              <a:rPr lang="en-US" sz="2532" dirty="0">
                <a:solidFill>
                  <a:srgbClr val="FFFFFF"/>
                </a:solidFill>
                <a:latin typeface="Alata"/>
              </a:rPr>
              <a:t>facile à </a:t>
            </a:r>
            <a:r>
              <a:rPr lang="en-US" sz="2532" dirty="0" err="1">
                <a:solidFill>
                  <a:srgbClr val="FFFFFF"/>
                </a:solidFill>
                <a:latin typeface="Alata"/>
              </a:rPr>
              <a:t>utiliser</a:t>
            </a:r>
            <a:endParaRPr lang="en-US" sz="2532" dirty="0">
              <a:solidFill>
                <a:srgbClr val="FFFFFF"/>
              </a:solidFill>
              <a:latin typeface="Alata"/>
            </a:endParaRPr>
          </a:p>
          <a:p>
            <a:pPr marL="546665" lvl="1" indent="-273333" algn="just">
              <a:lnSpc>
                <a:spcPts val="3798"/>
              </a:lnSpc>
              <a:buFont typeface="Arial"/>
              <a:buChar char="•"/>
            </a:pPr>
            <a:r>
              <a:rPr lang="en-US" sz="2532" dirty="0">
                <a:solidFill>
                  <a:srgbClr val="FFFFFF"/>
                </a:solidFill>
                <a:latin typeface="Alata"/>
              </a:rPr>
              <a:t>communication pour </a:t>
            </a:r>
            <a:r>
              <a:rPr lang="en-US" sz="2532" dirty="0" err="1">
                <a:solidFill>
                  <a:srgbClr val="FFFFFF"/>
                </a:solidFill>
                <a:latin typeface="Alata"/>
              </a:rPr>
              <a:t>améliorer</a:t>
            </a:r>
            <a:r>
              <a:rPr lang="en-US" sz="2532" dirty="0">
                <a:solidFill>
                  <a:srgbClr val="FFFFFF"/>
                </a:solidFill>
                <a:latin typeface="Alata"/>
              </a:rPr>
              <a:t> le </a:t>
            </a:r>
            <a:r>
              <a:rPr lang="en-US" sz="2532" dirty="0" err="1">
                <a:solidFill>
                  <a:srgbClr val="FFFFFF"/>
                </a:solidFill>
                <a:latin typeface="Alata"/>
              </a:rPr>
              <a:t>suivi</a:t>
            </a:r>
            <a:r>
              <a:rPr lang="en-US" sz="2532" dirty="0">
                <a:solidFill>
                  <a:srgbClr val="FFFFFF"/>
                </a:solidFill>
                <a:latin typeface="Alata"/>
              </a:rPr>
              <a:t> des aliments </a:t>
            </a:r>
            <a:r>
              <a:rPr lang="en-US" sz="2532" dirty="0" err="1">
                <a:solidFill>
                  <a:srgbClr val="FFFFFF"/>
                </a:solidFill>
                <a:latin typeface="Alata"/>
              </a:rPr>
              <a:t>données</a:t>
            </a:r>
            <a:endParaRPr lang="en-US" sz="2532" dirty="0">
              <a:solidFill>
                <a:srgbClr val="FFFFFF"/>
              </a:solidFill>
              <a:latin typeface="Alata"/>
            </a:endParaRPr>
          </a:p>
          <a:p>
            <a:pPr marL="546665" lvl="1" indent="-273333" algn="just">
              <a:lnSpc>
                <a:spcPts val="3798"/>
              </a:lnSpc>
              <a:buFont typeface="Arial"/>
              <a:buChar char="•"/>
            </a:pPr>
            <a:r>
              <a:rPr lang="en-US" sz="2532" dirty="0" err="1">
                <a:solidFill>
                  <a:srgbClr val="FFFFFF"/>
                </a:solidFill>
                <a:latin typeface="Alata"/>
              </a:rPr>
              <a:t>Fonctionalités</a:t>
            </a:r>
            <a:r>
              <a:rPr lang="en-US" sz="2532" dirty="0">
                <a:solidFill>
                  <a:srgbClr val="FFFFFF"/>
                </a:solidFill>
                <a:latin typeface="Alata"/>
              </a:rPr>
              <a:t> Smart(</a:t>
            </a:r>
            <a:r>
              <a:rPr lang="en-US" sz="2532" dirty="0" err="1">
                <a:solidFill>
                  <a:srgbClr val="FFFFFF"/>
                </a:solidFill>
                <a:latin typeface="Alata"/>
              </a:rPr>
              <a:t>arduino</a:t>
            </a:r>
            <a:r>
              <a:rPr lang="en-US" sz="2532" dirty="0">
                <a:solidFill>
                  <a:srgbClr val="FFFFFF"/>
                </a:solidFill>
                <a:latin typeface="Alata"/>
              </a:rPr>
              <a:t>)</a:t>
            </a:r>
          </a:p>
        </p:txBody>
      </p:sp>
      <p:sp>
        <p:nvSpPr>
          <p:cNvPr id="20" name="TextBox 20"/>
          <p:cNvSpPr txBox="1"/>
          <p:nvPr/>
        </p:nvSpPr>
        <p:spPr>
          <a:xfrm>
            <a:off x="9265560" y="4021017"/>
            <a:ext cx="4089083" cy="446455"/>
          </a:xfrm>
          <a:prstGeom prst="rect">
            <a:avLst/>
          </a:prstGeom>
        </p:spPr>
        <p:txBody>
          <a:bodyPr lIns="0" tIns="0" rIns="0" bIns="0" rtlCol="0" anchor="t">
            <a:spAutoFit/>
          </a:bodyPr>
          <a:lstStyle/>
          <a:p>
            <a:pPr marL="546665" lvl="1" indent="-273333" algn="just">
              <a:lnSpc>
                <a:spcPts val="3798"/>
              </a:lnSpc>
              <a:spcBef>
                <a:spcPct val="0"/>
              </a:spcBef>
              <a:buFont typeface="Arial"/>
              <a:buChar char="•"/>
            </a:pPr>
            <a:r>
              <a:rPr lang="en-US" sz="2532" u="none">
                <a:solidFill>
                  <a:srgbClr val="FFFFFF"/>
                </a:solidFill>
                <a:latin typeface="Alatsi Bold"/>
              </a:rPr>
              <a:t>Developpement durable : </a:t>
            </a:r>
          </a:p>
        </p:txBody>
      </p:sp>
      <p:sp>
        <p:nvSpPr>
          <p:cNvPr id="21" name="TextBox 21"/>
          <p:cNvSpPr txBox="1"/>
          <p:nvPr/>
        </p:nvSpPr>
        <p:spPr>
          <a:xfrm>
            <a:off x="12357828" y="5079753"/>
            <a:ext cx="4472244" cy="1656715"/>
          </a:xfrm>
          <a:prstGeom prst="rect">
            <a:avLst/>
          </a:prstGeom>
        </p:spPr>
        <p:txBody>
          <a:bodyPr lIns="0" tIns="0" rIns="0" bIns="0" rtlCol="0" anchor="t">
            <a:spAutoFit/>
          </a:bodyPr>
          <a:lstStyle/>
          <a:p>
            <a:pPr algn="just">
              <a:lnSpc>
                <a:spcPts val="2659"/>
              </a:lnSpc>
            </a:pPr>
            <a:r>
              <a:rPr lang="en-US" sz="1899">
                <a:solidFill>
                  <a:srgbClr val="FFFFFF"/>
                </a:solidFill>
                <a:latin typeface="Alata Bold"/>
              </a:rPr>
              <a:t>Faim zéro :</a:t>
            </a:r>
          </a:p>
          <a:p>
            <a:pPr algn="just">
              <a:lnSpc>
                <a:spcPts val="2659"/>
              </a:lnSpc>
              <a:spcBef>
                <a:spcPct val="0"/>
              </a:spcBef>
            </a:pPr>
            <a:r>
              <a:rPr lang="en-US" sz="1899">
                <a:solidFill>
                  <a:srgbClr val="FFFFFF"/>
                </a:solidFill>
                <a:latin typeface="Alata"/>
              </a:rPr>
              <a:t> Heartshare aide à gérer les programmes de dons alimentaires, contribuant ainsi à réduire la faim et à améliorer la sécurité alimentaire.</a:t>
            </a:r>
          </a:p>
        </p:txBody>
      </p:sp>
      <p:sp>
        <p:nvSpPr>
          <p:cNvPr id="22" name="TextBox 22"/>
          <p:cNvSpPr txBox="1"/>
          <p:nvPr/>
        </p:nvSpPr>
        <p:spPr>
          <a:xfrm>
            <a:off x="12494584" y="7425119"/>
            <a:ext cx="4820533" cy="1990090"/>
          </a:xfrm>
          <a:prstGeom prst="rect">
            <a:avLst/>
          </a:prstGeom>
        </p:spPr>
        <p:txBody>
          <a:bodyPr lIns="0" tIns="0" rIns="0" bIns="0" rtlCol="0" anchor="t">
            <a:spAutoFit/>
          </a:bodyPr>
          <a:lstStyle/>
          <a:p>
            <a:pPr algn="just">
              <a:lnSpc>
                <a:spcPts val="2659"/>
              </a:lnSpc>
            </a:pPr>
            <a:r>
              <a:rPr lang="en-US" sz="1899">
                <a:solidFill>
                  <a:srgbClr val="FFFFFF"/>
                </a:solidFill>
                <a:latin typeface="Alata Bold"/>
              </a:rPr>
              <a:t>Consommation et production durables :</a:t>
            </a:r>
            <a:r>
              <a:rPr lang="en-US" sz="1899">
                <a:solidFill>
                  <a:srgbClr val="FFFFFF"/>
                </a:solidFill>
                <a:latin typeface="Alata"/>
              </a:rPr>
              <a:t> </a:t>
            </a:r>
          </a:p>
          <a:p>
            <a:pPr algn="just">
              <a:lnSpc>
                <a:spcPts val="2659"/>
              </a:lnSpc>
              <a:spcBef>
                <a:spcPct val="0"/>
              </a:spcBef>
            </a:pPr>
            <a:r>
              <a:rPr lang="en-US" sz="1899">
                <a:solidFill>
                  <a:srgbClr val="FFFFFF"/>
                </a:solidFill>
                <a:latin typeface="Alata"/>
              </a:rPr>
              <a:t>Heartshare permet de gérer efficacement les dons alimentaires, en réduisant le gaspillage alimentaire et en encourageant une consommation alimentaire plus responsable.</a:t>
            </a:r>
          </a:p>
        </p:txBody>
      </p:sp>
      <p:sp>
        <p:nvSpPr>
          <p:cNvPr id="24" name="Flèche : pentagone 23">
            <a:extLst>
              <a:ext uri="{FF2B5EF4-FFF2-40B4-BE49-F238E27FC236}">
                <a16:creationId xmlns:a16="http://schemas.microsoft.com/office/drawing/2014/main" id="{84BD8176-7E6C-60CF-39A6-317260438FB1}"/>
              </a:ext>
            </a:extLst>
          </p:cNvPr>
          <p:cNvSpPr/>
          <p:nvPr/>
        </p:nvSpPr>
        <p:spPr>
          <a:xfrm>
            <a:off x="-29543" y="1178558"/>
            <a:ext cx="4568897" cy="1194643"/>
          </a:xfrm>
          <a:prstGeom prst="homePlate">
            <a:avLst/>
          </a:prstGeom>
          <a:solidFill>
            <a:srgbClr val="A42A4A"/>
          </a:solidFill>
        </p:spPr>
        <p:txBody>
          <a:bodyPr rtlCol="0" anchor="ctr"/>
          <a:lstStyle/>
          <a:p>
            <a:pPr algn="ctr"/>
            <a:endParaRPr lang="fr-FR">
              <a:solidFill>
                <a:schemeClr val="tx1"/>
              </a:solidFill>
            </a:endParaRPr>
          </a:p>
        </p:txBody>
      </p:sp>
      <p:sp>
        <p:nvSpPr>
          <p:cNvPr id="18" name="TextBox 18"/>
          <p:cNvSpPr txBox="1"/>
          <p:nvPr/>
        </p:nvSpPr>
        <p:spPr>
          <a:xfrm>
            <a:off x="328985" y="1343432"/>
            <a:ext cx="3448056" cy="734516"/>
          </a:xfrm>
          <a:prstGeom prst="rect">
            <a:avLst/>
          </a:prstGeom>
        </p:spPr>
        <p:txBody>
          <a:bodyPr lIns="0" tIns="0" rIns="0" bIns="0" rtlCol="0" anchor="t">
            <a:spAutoFit/>
          </a:bodyPr>
          <a:lstStyle/>
          <a:p>
            <a:pPr>
              <a:lnSpc>
                <a:spcPts val="6058"/>
              </a:lnSpc>
            </a:pPr>
            <a:r>
              <a:rPr lang="en-US" sz="4327" dirty="0">
                <a:solidFill>
                  <a:srgbClr val="FFFFFF"/>
                </a:solidFill>
                <a:latin typeface="Alata"/>
              </a:rPr>
              <a:t>5.Conclusion</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A42A4A"/>
        </a:solidFill>
        <a:effectLst/>
      </p:bgPr>
    </p:bg>
    <p:spTree>
      <p:nvGrpSpPr>
        <p:cNvPr id="1" name=""/>
        <p:cNvGrpSpPr/>
        <p:nvPr/>
      </p:nvGrpSpPr>
      <p:grpSpPr>
        <a:xfrm>
          <a:off x="0" y="0"/>
          <a:ext cx="0" cy="0"/>
          <a:chOff x="0" y="0"/>
          <a:chExt cx="0" cy="0"/>
        </a:xfrm>
      </p:grpSpPr>
      <p:grpSp>
        <p:nvGrpSpPr>
          <p:cNvPr id="2" name="Group 2"/>
          <p:cNvGrpSpPr/>
          <p:nvPr/>
        </p:nvGrpSpPr>
        <p:grpSpPr>
          <a:xfrm>
            <a:off x="-213170" y="-1131672"/>
            <a:ext cx="18714340" cy="9543292"/>
            <a:chOff x="0" y="0"/>
            <a:chExt cx="4928880" cy="2513460"/>
          </a:xfrm>
        </p:grpSpPr>
        <p:sp>
          <p:nvSpPr>
            <p:cNvPr id="3" name="Freeform 3"/>
            <p:cNvSpPr/>
            <p:nvPr/>
          </p:nvSpPr>
          <p:spPr>
            <a:xfrm>
              <a:off x="0" y="0"/>
              <a:ext cx="4928880" cy="2513460"/>
            </a:xfrm>
            <a:custGeom>
              <a:avLst/>
              <a:gdLst/>
              <a:ahLst/>
              <a:cxnLst/>
              <a:rect l="l" t="t" r="r" b="b"/>
              <a:pathLst>
                <a:path w="4928880" h="2513460">
                  <a:moveTo>
                    <a:pt x="41369" y="0"/>
                  </a:moveTo>
                  <a:lnTo>
                    <a:pt x="4887511" y="0"/>
                  </a:lnTo>
                  <a:cubicBezTo>
                    <a:pt x="4910358" y="0"/>
                    <a:pt x="4928880" y="18521"/>
                    <a:pt x="4928880" y="41369"/>
                  </a:cubicBezTo>
                  <a:lnTo>
                    <a:pt x="4928880" y="2472091"/>
                  </a:lnTo>
                  <a:cubicBezTo>
                    <a:pt x="4928880" y="2483063"/>
                    <a:pt x="4924521" y="2493585"/>
                    <a:pt x="4916763" y="2501343"/>
                  </a:cubicBezTo>
                  <a:cubicBezTo>
                    <a:pt x="4909005" y="2509101"/>
                    <a:pt x="4898482" y="2513460"/>
                    <a:pt x="4887511" y="2513460"/>
                  </a:cubicBezTo>
                  <a:lnTo>
                    <a:pt x="41369" y="2513460"/>
                  </a:lnTo>
                  <a:cubicBezTo>
                    <a:pt x="30397" y="2513460"/>
                    <a:pt x="19875" y="2509101"/>
                    <a:pt x="12117" y="2501343"/>
                  </a:cubicBezTo>
                  <a:cubicBezTo>
                    <a:pt x="4358" y="2493585"/>
                    <a:pt x="0" y="2483063"/>
                    <a:pt x="0" y="2472091"/>
                  </a:cubicBezTo>
                  <a:lnTo>
                    <a:pt x="0" y="41369"/>
                  </a:lnTo>
                  <a:cubicBezTo>
                    <a:pt x="0" y="30397"/>
                    <a:pt x="4358" y="19875"/>
                    <a:pt x="12117" y="12117"/>
                  </a:cubicBezTo>
                  <a:cubicBezTo>
                    <a:pt x="19875" y="4358"/>
                    <a:pt x="30397" y="0"/>
                    <a:pt x="41369" y="0"/>
                  </a:cubicBezTo>
                  <a:close/>
                </a:path>
              </a:pathLst>
            </a:custGeom>
            <a:solidFill>
              <a:srgbClr val="FFFFFF"/>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pic>
        <p:nvPicPr>
          <p:cNvPr id="8" name="Picture 8"/>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999880">
            <a:off x="3806306" y="-2275657"/>
            <a:ext cx="14801958" cy="6050300"/>
          </a:xfrm>
          <a:prstGeom prst="rect">
            <a:avLst/>
          </a:prstGeom>
        </p:spPr>
      </p:pic>
      <p:pic>
        <p:nvPicPr>
          <p:cNvPr id="12" name="Picture 12"/>
          <p:cNvPicPr>
            <a:picLocks noChangeAspect="1"/>
          </p:cNvPicPr>
          <p:nvPr/>
        </p:nvPicPr>
        <p:blipFill>
          <a:blip r:embed="rId4"/>
          <a:srcRect/>
          <a:stretch>
            <a:fillRect/>
          </a:stretch>
        </p:blipFill>
        <p:spPr>
          <a:xfrm>
            <a:off x="7041861" y="8717696"/>
            <a:ext cx="4204279" cy="1283498"/>
          </a:xfrm>
          <a:prstGeom prst="rect">
            <a:avLst/>
          </a:prstGeom>
        </p:spPr>
      </p:pic>
      <p:pic>
        <p:nvPicPr>
          <p:cNvPr id="13" name="Picture 1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8871">
            <a:off x="7875990" y="5481821"/>
            <a:ext cx="2536020" cy="1941208"/>
          </a:xfrm>
          <a:prstGeom prst="rect">
            <a:avLst/>
          </a:prstGeom>
        </p:spPr>
      </p:pic>
      <p:sp>
        <p:nvSpPr>
          <p:cNvPr id="14" name="TextBox 14"/>
          <p:cNvSpPr txBox="1"/>
          <p:nvPr/>
        </p:nvSpPr>
        <p:spPr>
          <a:xfrm>
            <a:off x="4196447" y="2491740"/>
            <a:ext cx="9895106" cy="2738247"/>
          </a:xfrm>
          <a:prstGeom prst="rect">
            <a:avLst/>
          </a:prstGeom>
        </p:spPr>
        <p:txBody>
          <a:bodyPr lIns="0" tIns="0" rIns="0" bIns="0" rtlCol="0" anchor="t">
            <a:spAutoFit/>
          </a:bodyPr>
          <a:lstStyle/>
          <a:p>
            <a:pPr algn="ctr">
              <a:lnSpc>
                <a:spcPts val="10823"/>
              </a:lnSpc>
            </a:pPr>
            <a:r>
              <a:rPr lang="en-US" sz="8799">
                <a:solidFill>
                  <a:srgbClr val="A42A4A"/>
                </a:solidFill>
                <a:latin typeface="Alata"/>
              </a:rPr>
              <a:t>Merci pour votre attention</a:t>
            </a:r>
          </a:p>
        </p:txBody>
      </p:sp>
      <p:sp>
        <p:nvSpPr>
          <p:cNvPr id="16" name="Flèche : pentagone 15">
            <a:extLst>
              <a:ext uri="{FF2B5EF4-FFF2-40B4-BE49-F238E27FC236}">
                <a16:creationId xmlns:a16="http://schemas.microsoft.com/office/drawing/2014/main" id="{800934F8-6B14-AF65-37CF-85D335737613}"/>
              </a:ext>
            </a:extLst>
          </p:cNvPr>
          <p:cNvSpPr/>
          <p:nvPr/>
        </p:nvSpPr>
        <p:spPr>
          <a:xfrm>
            <a:off x="-213170" y="1024389"/>
            <a:ext cx="3606627" cy="1648232"/>
          </a:xfrm>
          <a:prstGeom prst="homePlate">
            <a:avLst/>
          </a:prstGeom>
          <a:solidFill>
            <a:srgbClr val="A42A4A"/>
          </a:solidFill>
        </p:spPr>
        <p:txBody>
          <a:bodyPr rtlCol="0" anchor="ctr"/>
          <a:lstStyle/>
          <a:p>
            <a:pPr algn="ctr"/>
            <a:endParaRPr lang="fr-FR" dirty="0">
              <a:solidFill>
                <a:schemeClr val="tx1"/>
              </a:solidFill>
            </a:endParaRPr>
          </a:p>
        </p:txBody>
      </p:sp>
      <p:pic>
        <p:nvPicPr>
          <p:cNvPr id="17" name="Picture 14">
            <a:extLst>
              <a:ext uri="{FF2B5EF4-FFF2-40B4-BE49-F238E27FC236}">
                <a16:creationId xmlns:a16="http://schemas.microsoft.com/office/drawing/2014/main" id="{804D7EF3-DE29-C2DC-10C8-2C85C510EC75}"/>
              </a:ext>
            </a:extLst>
          </p:cNvPr>
          <p:cNvPicPr>
            <a:picLocks noChangeAspect="1"/>
          </p:cNvPicPr>
          <p:nvPr/>
        </p:nvPicPr>
        <p:blipFill>
          <a:blip r:embed="rId7"/>
          <a:srcRect/>
          <a:stretch>
            <a:fillRect/>
          </a:stretch>
        </p:blipFill>
        <p:spPr>
          <a:xfrm>
            <a:off x="883849" y="1271278"/>
            <a:ext cx="1155830" cy="1154453"/>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A42A4A"/>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8506581" flipH="1">
            <a:off x="9210075" y="1025960"/>
            <a:ext cx="13402611" cy="2395717"/>
          </a:xfrm>
          <a:prstGeom prst="rect">
            <a:avLst/>
          </a:prstGeom>
        </p:spPr>
      </p:pic>
      <p:pic>
        <p:nvPicPr>
          <p:cNvPr id="3" name="Picture 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121407">
            <a:off x="-514720" y="7656887"/>
            <a:ext cx="19644447" cy="3511445"/>
          </a:xfrm>
          <a:prstGeom prst="rect">
            <a:avLst/>
          </a:prstGeom>
        </p:spPr>
      </p:pic>
      <p:pic>
        <p:nvPicPr>
          <p:cNvPr id="4" name="Picture 4"/>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261049" y="-371034"/>
            <a:ext cx="1304449" cy="1304449"/>
          </a:xfrm>
          <a:prstGeom prst="rect">
            <a:avLst/>
          </a:prstGeom>
        </p:spPr>
      </p:pic>
      <p:sp>
        <p:nvSpPr>
          <p:cNvPr id="5" name="TextBox 5"/>
          <p:cNvSpPr txBox="1"/>
          <p:nvPr/>
        </p:nvSpPr>
        <p:spPr>
          <a:xfrm>
            <a:off x="3854312" y="2594428"/>
            <a:ext cx="11308738" cy="1038225"/>
          </a:xfrm>
          <a:prstGeom prst="rect">
            <a:avLst/>
          </a:prstGeom>
        </p:spPr>
        <p:txBody>
          <a:bodyPr lIns="0" tIns="0" rIns="0" bIns="0" rtlCol="0" anchor="t">
            <a:spAutoFit/>
          </a:bodyPr>
          <a:lstStyle/>
          <a:p>
            <a:pPr algn="ctr">
              <a:lnSpc>
                <a:spcPts val="8400"/>
              </a:lnSpc>
            </a:pPr>
            <a:r>
              <a:rPr lang="en-US" sz="6000" dirty="0">
                <a:solidFill>
                  <a:srgbClr val="FFFFFF"/>
                </a:solidFill>
                <a:latin typeface="Alata"/>
              </a:rPr>
              <a:t>1. </a:t>
            </a:r>
            <a:r>
              <a:rPr lang="en-US" sz="6000" dirty="0" err="1">
                <a:solidFill>
                  <a:srgbClr val="FFFFFF"/>
                </a:solidFill>
                <a:latin typeface="Alata"/>
              </a:rPr>
              <a:t>Présentation</a:t>
            </a:r>
            <a:r>
              <a:rPr lang="en-US" sz="6000" dirty="0">
                <a:solidFill>
                  <a:srgbClr val="FFFFFF"/>
                </a:solidFill>
                <a:latin typeface="Alata"/>
              </a:rPr>
              <a:t> du </a:t>
            </a:r>
            <a:r>
              <a:rPr lang="en-US" sz="6000" dirty="0" err="1">
                <a:solidFill>
                  <a:srgbClr val="FFFFFF"/>
                </a:solidFill>
                <a:latin typeface="Alata"/>
              </a:rPr>
              <a:t>projet</a:t>
            </a:r>
            <a:r>
              <a:rPr lang="en-US" sz="6000" dirty="0">
                <a:solidFill>
                  <a:srgbClr val="FFFFFF"/>
                </a:solidFill>
                <a:latin typeface="Alata"/>
              </a:rPr>
              <a:t> : </a:t>
            </a:r>
          </a:p>
        </p:txBody>
      </p:sp>
      <p:pic>
        <p:nvPicPr>
          <p:cNvPr id="6" name="Picture 6"/>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261049" y="-371034"/>
            <a:ext cx="1456849" cy="1456849"/>
          </a:xfrm>
          <a:prstGeom prst="rect">
            <a:avLst/>
          </a:prstGeom>
        </p:spPr>
      </p:pic>
      <p:pic>
        <p:nvPicPr>
          <p:cNvPr id="7" name="Picture 7"/>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71450" y="-295275"/>
            <a:ext cx="1696685" cy="1696685"/>
          </a:xfrm>
          <a:prstGeom prst="rect">
            <a:avLst/>
          </a:prstGeom>
        </p:spPr>
      </p:pic>
      <p:pic>
        <p:nvPicPr>
          <p:cNvPr id="8" name="Picture 8"/>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213424" y="-342459"/>
            <a:ext cx="1569474" cy="1569474"/>
          </a:xfrm>
          <a:prstGeom prst="rect">
            <a:avLst/>
          </a:prstGeom>
        </p:spPr>
      </p:pic>
      <p:sp>
        <p:nvSpPr>
          <p:cNvPr id="9" name="TextBox 9"/>
          <p:cNvSpPr txBox="1"/>
          <p:nvPr/>
        </p:nvSpPr>
        <p:spPr>
          <a:xfrm>
            <a:off x="6387034" y="4041358"/>
            <a:ext cx="5513931" cy="3102670"/>
          </a:xfrm>
          <a:prstGeom prst="rect">
            <a:avLst/>
          </a:prstGeom>
        </p:spPr>
        <p:txBody>
          <a:bodyPr lIns="0" tIns="0" rIns="0" bIns="0" rtlCol="0" anchor="t">
            <a:spAutoFit/>
          </a:bodyPr>
          <a:lstStyle/>
          <a:p>
            <a:pPr marL="715731" lvl="1" indent="-357866" algn="ctr">
              <a:lnSpc>
                <a:spcPts val="4972"/>
              </a:lnSpc>
              <a:buFont typeface="Arial"/>
              <a:buChar char="•"/>
            </a:pPr>
            <a:r>
              <a:rPr lang="en-US" sz="3315" dirty="0" err="1">
                <a:solidFill>
                  <a:srgbClr val="FFFFFF"/>
                </a:solidFill>
                <a:latin typeface="Alata"/>
              </a:rPr>
              <a:t>Contexte</a:t>
            </a:r>
            <a:r>
              <a:rPr lang="en-US" sz="3315" dirty="0">
                <a:solidFill>
                  <a:srgbClr val="FFFFFF"/>
                </a:solidFill>
                <a:latin typeface="Alata"/>
              </a:rPr>
              <a:t> </a:t>
            </a:r>
            <a:r>
              <a:rPr lang="en-US" sz="3315" dirty="0" err="1">
                <a:solidFill>
                  <a:srgbClr val="FFFFFF"/>
                </a:solidFill>
                <a:latin typeface="Alata"/>
              </a:rPr>
              <a:t>générale</a:t>
            </a:r>
            <a:r>
              <a:rPr lang="en-US" sz="3315" dirty="0">
                <a:solidFill>
                  <a:srgbClr val="FFFFFF"/>
                </a:solidFill>
                <a:latin typeface="Alata"/>
              </a:rPr>
              <a:t> </a:t>
            </a:r>
          </a:p>
          <a:p>
            <a:pPr marL="715731" lvl="1" indent="-357866" algn="ctr">
              <a:lnSpc>
                <a:spcPts val="4972"/>
              </a:lnSpc>
              <a:buFont typeface="Arial"/>
              <a:buChar char="•"/>
            </a:pPr>
            <a:r>
              <a:rPr lang="en-US" sz="3315" dirty="0">
                <a:solidFill>
                  <a:srgbClr val="FFFFFF"/>
                </a:solidFill>
                <a:latin typeface="Alata"/>
              </a:rPr>
              <a:t>Etude de </a:t>
            </a:r>
            <a:r>
              <a:rPr lang="en-US" sz="3315" dirty="0" err="1">
                <a:solidFill>
                  <a:srgbClr val="FFFFFF"/>
                </a:solidFill>
                <a:latin typeface="Alata"/>
              </a:rPr>
              <a:t>l'existant</a:t>
            </a:r>
            <a:r>
              <a:rPr lang="en-US" sz="3315" dirty="0">
                <a:solidFill>
                  <a:srgbClr val="FFFFFF"/>
                </a:solidFill>
                <a:latin typeface="Alata"/>
              </a:rPr>
              <a:t> </a:t>
            </a:r>
          </a:p>
          <a:p>
            <a:pPr marL="715731" lvl="1" indent="-357866" algn="ctr">
              <a:lnSpc>
                <a:spcPts val="4972"/>
              </a:lnSpc>
              <a:buFont typeface="Arial"/>
              <a:buChar char="•"/>
            </a:pPr>
            <a:r>
              <a:rPr lang="en-US" sz="3315" dirty="0">
                <a:solidFill>
                  <a:srgbClr val="FFFFFF"/>
                </a:solidFill>
                <a:latin typeface="Alata"/>
              </a:rPr>
              <a:t>Etude de la concurrence </a:t>
            </a:r>
          </a:p>
          <a:p>
            <a:pPr marL="715731" lvl="1" indent="-357866" algn="ctr">
              <a:lnSpc>
                <a:spcPts val="4972"/>
              </a:lnSpc>
              <a:buFont typeface="Arial"/>
              <a:buChar char="•"/>
            </a:pPr>
            <a:r>
              <a:rPr lang="en-US" sz="3315" dirty="0">
                <a:solidFill>
                  <a:srgbClr val="FFFFFF"/>
                </a:solidFill>
                <a:latin typeface="Alata"/>
              </a:rPr>
              <a:t>Les solutions </a:t>
            </a:r>
            <a:r>
              <a:rPr lang="en-US" sz="3315" dirty="0" err="1">
                <a:solidFill>
                  <a:srgbClr val="FFFFFF"/>
                </a:solidFill>
                <a:latin typeface="Alata"/>
              </a:rPr>
              <a:t>proposées</a:t>
            </a:r>
            <a:endParaRPr lang="en-US" sz="3315" dirty="0">
              <a:solidFill>
                <a:srgbClr val="FFFFFF"/>
              </a:solidFill>
              <a:latin typeface="Alata"/>
            </a:endParaRPr>
          </a:p>
          <a:p>
            <a:pPr marL="715731" lvl="1" indent="-357866" algn="ctr">
              <a:lnSpc>
                <a:spcPts val="4972"/>
              </a:lnSpc>
              <a:buFont typeface="Arial"/>
              <a:buChar char="•"/>
            </a:pPr>
            <a:r>
              <a:rPr lang="en-US" sz="3315" dirty="0">
                <a:solidFill>
                  <a:srgbClr val="FFFFFF"/>
                </a:solidFill>
                <a:latin typeface="Alata"/>
              </a:rPr>
              <a:t>Les </a:t>
            </a:r>
            <a:r>
              <a:rPr lang="en-US" sz="3315" dirty="0" err="1">
                <a:solidFill>
                  <a:srgbClr val="FFFFFF"/>
                </a:solidFill>
                <a:latin typeface="Alata"/>
              </a:rPr>
              <a:t>objectifs</a:t>
            </a:r>
            <a:r>
              <a:rPr lang="en-US" sz="3315" dirty="0">
                <a:solidFill>
                  <a:srgbClr val="FFFFFF"/>
                </a:solidFill>
                <a:latin typeface="Alata"/>
              </a:rPr>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1000" fill="hold"/>
                                        <p:tgtEl>
                                          <p:spTgt spid="9"/>
                                        </p:tgtEl>
                                        <p:attrNameLst>
                                          <p:attrName>ppt_x</p:attrName>
                                        </p:attrNameLst>
                                      </p:cBhvr>
                                      <p:tavLst>
                                        <p:tav tm="0">
                                          <p:val>
                                            <p:strVal val="#ppt_x"/>
                                          </p:val>
                                        </p:tav>
                                        <p:tav tm="100000">
                                          <p:val>
                                            <p:strVal val="#ppt_x"/>
                                          </p:val>
                                        </p:tav>
                                      </p:tavLst>
                                    </p:anim>
                                    <p:anim calcmode="lin" valueType="num">
                                      <p:cBhvr additive="base">
                                        <p:cTn id="13" dur="10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l="2877" t="2898" r="2898" b="2877"/>
          <a:stretch>
            <a:fillRect/>
          </a:stretch>
        </p:blipFill>
        <p:spPr>
          <a:xfrm>
            <a:off x="0" y="-3045"/>
            <a:ext cx="18331631" cy="10287000"/>
          </a:xfrm>
          <a:prstGeom prst="rect">
            <a:avLst/>
          </a:prstGeom>
        </p:spPr>
      </p:pic>
      <p:grpSp>
        <p:nvGrpSpPr>
          <p:cNvPr id="3" name="Group 3"/>
          <p:cNvGrpSpPr/>
          <p:nvPr/>
        </p:nvGrpSpPr>
        <p:grpSpPr>
          <a:xfrm>
            <a:off x="4220355" y="-1682357"/>
            <a:ext cx="14067645" cy="13996284"/>
            <a:chOff x="0" y="0"/>
            <a:chExt cx="891859" cy="887335"/>
          </a:xfrm>
        </p:grpSpPr>
        <p:sp>
          <p:nvSpPr>
            <p:cNvPr id="4" name="Freeform 4"/>
            <p:cNvSpPr/>
            <p:nvPr/>
          </p:nvSpPr>
          <p:spPr>
            <a:xfrm>
              <a:off x="4242" y="0"/>
              <a:ext cx="883376" cy="887335"/>
            </a:xfrm>
            <a:custGeom>
              <a:avLst/>
              <a:gdLst/>
              <a:ahLst/>
              <a:cxnLst/>
              <a:rect l="l" t="t" r="r" b="b"/>
              <a:pathLst>
                <a:path w="883376" h="887335">
                  <a:moveTo>
                    <a:pt x="441688" y="0"/>
                  </a:moveTo>
                  <a:cubicBezTo>
                    <a:pt x="685944" y="1092"/>
                    <a:pt x="883375" y="199409"/>
                    <a:pt x="883375" y="443667"/>
                  </a:cubicBezTo>
                  <a:cubicBezTo>
                    <a:pt x="883375" y="687926"/>
                    <a:pt x="685944" y="886243"/>
                    <a:pt x="441688" y="887335"/>
                  </a:cubicBezTo>
                  <a:cubicBezTo>
                    <a:pt x="197431" y="886243"/>
                    <a:pt x="0" y="687926"/>
                    <a:pt x="0" y="443667"/>
                  </a:cubicBezTo>
                  <a:cubicBezTo>
                    <a:pt x="0" y="199409"/>
                    <a:pt x="197431" y="1092"/>
                    <a:pt x="441688" y="0"/>
                  </a:cubicBezTo>
                  <a:close/>
                </a:path>
              </a:pathLst>
            </a:custGeom>
            <a:solidFill>
              <a:srgbClr val="A42A4A"/>
            </a:solidFill>
          </p:spPr>
        </p:sp>
        <p:sp>
          <p:nvSpPr>
            <p:cNvPr id="5" name="TextBox 5"/>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pic>
        <p:nvPicPr>
          <p:cNvPr id="6" name="Picture 6"/>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4608851">
            <a:off x="828995" y="6923625"/>
            <a:ext cx="10461944" cy="3883997"/>
          </a:xfrm>
          <a:prstGeom prst="rect">
            <a:avLst/>
          </a:prstGeom>
        </p:spPr>
      </p:pic>
      <p:grpSp>
        <p:nvGrpSpPr>
          <p:cNvPr id="7" name="Group 7"/>
          <p:cNvGrpSpPr/>
          <p:nvPr/>
        </p:nvGrpSpPr>
        <p:grpSpPr>
          <a:xfrm>
            <a:off x="1295071" y="2372176"/>
            <a:ext cx="5850568" cy="5850568"/>
            <a:chOff x="0" y="0"/>
            <a:chExt cx="812800" cy="812800"/>
          </a:xfrm>
        </p:grpSpPr>
        <p:sp>
          <p:nvSpPr>
            <p:cNvPr id="8" name="Freeform 8"/>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3989E"/>
            </a:solidFill>
          </p:spPr>
        </p:sp>
        <p:sp>
          <p:nvSpPr>
            <p:cNvPr id="9" name="TextBox 9"/>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13" name="TextBox 13"/>
          <p:cNvSpPr txBox="1"/>
          <p:nvPr/>
        </p:nvSpPr>
        <p:spPr>
          <a:xfrm>
            <a:off x="6330893" y="448043"/>
            <a:ext cx="8600575" cy="1038217"/>
          </a:xfrm>
          <a:prstGeom prst="rect">
            <a:avLst/>
          </a:prstGeom>
        </p:spPr>
        <p:txBody>
          <a:bodyPr lIns="0" tIns="0" rIns="0" bIns="0" rtlCol="0" anchor="t">
            <a:spAutoFit/>
          </a:bodyPr>
          <a:lstStyle/>
          <a:p>
            <a:pPr>
              <a:lnSpc>
                <a:spcPts val="8400"/>
              </a:lnSpc>
            </a:pPr>
            <a:r>
              <a:rPr lang="en-US" sz="6000" dirty="0">
                <a:solidFill>
                  <a:srgbClr val="FFFFFF"/>
                </a:solidFill>
                <a:latin typeface="Alata"/>
              </a:rPr>
              <a:t>1.Présentation du </a:t>
            </a:r>
            <a:r>
              <a:rPr lang="en-US" sz="6000" dirty="0" err="1">
                <a:solidFill>
                  <a:srgbClr val="FFFFFF"/>
                </a:solidFill>
                <a:latin typeface="Alata"/>
              </a:rPr>
              <a:t>projet</a:t>
            </a:r>
            <a:r>
              <a:rPr lang="en-US" sz="6000" dirty="0">
                <a:solidFill>
                  <a:srgbClr val="FFFFFF"/>
                </a:solidFill>
                <a:latin typeface="Alata"/>
              </a:rPr>
              <a:t> : </a:t>
            </a:r>
          </a:p>
        </p:txBody>
      </p:sp>
      <p:sp>
        <p:nvSpPr>
          <p:cNvPr id="14" name="TextBox 14"/>
          <p:cNvSpPr txBox="1"/>
          <p:nvPr/>
        </p:nvSpPr>
        <p:spPr>
          <a:xfrm>
            <a:off x="7729519" y="3506279"/>
            <a:ext cx="9753958" cy="3532057"/>
          </a:xfrm>
          <a:prstGeom prst="rect">
            <a:avLst/>
          </a:prstGeom>
        </p:spPr>
        <p:txBody>
          <a:bodyPr lIns="0" tIns="0" rIns="0" bIns="0" rtlCol="0" anchor="t">
            <a:spAutoFit/>
          </a:bodyPr>
          <a:lstStyle/>
          <a:p>
            <a:r>
              <a:rPr lang="fr-FR" sz="2822" dirty="0">
                <a:solidFill>
                  <a:srgbClr val="FFFFFF"/>
                </a:solidFill>
                <a:latin typeface="Alata Bold"/>
              </a:rPr>
              <a:t>- Application desktop</a:t>
            </a:r>
          </a:p>
          <a:p>
            <a:r>
              <a:rPr lang="fr-FR" sz="2822" dirty="0">
                <a:solidFill>
                  <a:srgbClr val="FFFFFF"/>
                </a:solidFill>
                <a:latin typeface="Alata Bold"/>
              </a:rPr>
              <a:t>- Gestion des denrées alimentaires</a:t>
            </a:r>
          </a:p>
          <a:p>
            <a:r>
              <a:rPr lang="fr-FR" sz="2822" dirty="0">
                <a:solidFill>
                  <a:srgbClr val="FFFFFF"/>
                </a:solidFill>
                <a:latin typeface="Alata Bold"/>
              </a:rPr>
              <a:t>- Gestion des entités et modules variés :employés, donataires, donateurs ,bénévoles et stocks</a:t>
            </a:r>
          </a:p>
          <a:p>
            <a:r>
              <a:rPr lang="fr-FR" sz="2822" dirty="0">
                <a:solidFill>
                  <a:srgbClr val="FFFFFF"/>
                </a:solidFill>
                <a:latin typeface="Alata Bold"/>
              </a:rPr>
              <a:t>- Coordonner les activités de manière optimale pour :</a:t>
            </a:r>
          </a:p>
          <a:p>
            <a:r>
              <a:rPr lang="fr-FR" sz="2822" dirty="0">
                <a:solidFill>
                  <a:srgbClr val="FFFFFF"/>
                </a:solidFill>
                <a:latin typeface="Alata Bold"/>
              </a:rPr>
              <a:t>- Réduire le temps</a:t>
            </a:r>
          </a:p>
          <a:p>
            <a:r>
              <a:rPr lang="fr-FR" sz="2822" dirty="0">
                <a:solidFill>
                  <a:srgbClr val="FFFFFF"/>
                </a:solidFill>
                <a:latin typeface="Alata Bold"/>
              </a:rPr>
              <a:t>- Augmenter la productivité des processus</a:t>
            </a:r>
          </a:p>
          <a:p>
            <a:pPr marL="609423" lvl="1" indent="-304711" algn="just">
              <a:lnSpc>
                <a:spcPts val="4234"/>
              </a:lnSpc>
              <a:buFont typeface="Arial"/>
              <a:buChar char="•"/>
            </a:pPr>
            <a:endParaRPr lang="en-US" sz="2822" dirty="0">
              <a:solidFill>
                <a:srgbClr val="FFFFFF"/>
              </a:solidFill>
              <a:latin typeface="Alata Bold"/>
            </a:endParaRPr>
          </a:p>
        </p:txBody>
      </p:sp>
      <p:grpSp>
        <p:nvGrpSpPr>
          <p:cNvPr id="15" name="Group 15"/>
          <p:cNvGrpSpPr>
            <a:grpSpLocks noChangeAspect="1"/>
          </p:cNvGrpSpPr>
          <p:nvPr/>
        </p:nvGrpSpPr>
        <p:grpSpPr>
          <a:xfrm>
            <a:off x="1285523" y="2362651"/>
            <a:ext cx="5860117" cy="5860093"/>
            <a:chOff x="0" y="0"/>
            <a:chExt cx="6350000" cy="6349975"/>
          </a:xfrm>
        </p:grpSpPr>
        <p:sp>
          <p:nvSpPr>
            <p:cNvPr id="16" name="Freeform 16"/>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6"/>
              <a:stretch>
                <a:fillRect l="-24999" r="-24999"/>
              </a:stretch>
            </a:blipFill>
          </p:spPr>
        </p:sp>
      </p:grpSp>
      <p:pic>
        <p:nvPicPr>
          <p:cNvPr id="17" name="Picture 17"/>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4608851">
            <a:off x="11759796" y="962115"/>
            <a:ext cx="10461944" cy="3883997"/>
          </a:xfrm>
          <a:prstGeom prst="rect">
            <a:avLst/>
          </a:prstGeom>
        </p:spPr>
      </p:pic>
      <p:sp>
        <p:nvSpPr>
          <p:cNvPr id="19" name="TextBox 19"/>
          <p:cNvSpPr txBox="1"/>
          <p:nvPr/>
        </p:nvSpPr>
        <p:spPr>
          <a:xfrm>
            <a:off x="6485173" y="1656715"/>
            <a:ext cx="7028644" cy="863600"/>
          </a:xfrm>
          <a:prstGeom prst="rect">
            <a:avLst/>
          </a:prstGeom>
        </p:spPr>
        <p:txBody>
          <a:bodyPr lIns="0" tIns="0" rIns="0" bIns="0" rtlCol="0" anchor="t">
            <a:spAutoFit/>
          </a:bodyPr>
          <a:lstStyle/>
          <a:p>
            <a:pPr marL="1079501" lvl="1" indent="-539750">
              <a:lnSpc>
                <a:spcPts val="7000"/>
              </a:lnSpc>
              <a:buFont typeface="Arial"/>
              <a:buChar char="•"/>
            </a:pPr>
            <a:r>
              <a:rPr lang="en-US" sz="5000" dirty="0" err="1">
                <a:solidFill>
                  <a:srgbClr val="FFFFFF"/>
                </a:solidFill>
                <a:latin typeface="Alata"/>
              </a:rPr>
              <a:t>Contexte</a:t>
            </a:r>
            <a:r>
              <a:rPr lang="en-US" sz="5000" dirty="0">
                <a:solidFill>
                  <a:srgbClr val="FFFFFF"/>
                </a:solidFill>
                <a:latin typeface="Alata"/>
              </a:rPr>
              <a:t> </a:t>
            </a:r>
            <a:r>
              <a:rPr lang="en-US" sz="5000" dirty="0" err="1">
                <a:solidFill>
                  <a:srgbClr val="FFFFFF"/>
                </a:solidFill>
                <a:latin typeface="Alata"/>
              </a:rPr>
              <a:t>générale</a:t>
            </a:r>
            <a:r>
              <a:rPr lang="en-US" sz="5000" dirty="0">
                <a:solidFill>
                  <a:srgbClr val="FFFFFF"/>
                </a:solidFill>
                <a:latin typeface="Alata"/>
              </a:rPr>
              <a:t> :</a:t>
            </a:r>
          </a:p>
        </p:txBody>
      </p:sp>
      <p:sp>
        <p:nvSpPr>
          <p:cNvPr id="24" name="Flèche : pentagone 23">
            <a:extLst>
              <a:ext uri="{FF2B5EF4-FFF2-40B4-BE49-F238E27FC236}">
                <a16:creationId xmlns:a16="http://schemas.microsoft.com/office/drawing/2014/main" id="{82167EDA-0F57-2001-5362-A0A1BD73D868}"/>
              </a:ext>
            </a:extLst>
          </p:cNvPr>
          <p:cNvSpPr/>
          <p:nvPr/>
        </p:nvSpPr>
        <p:spPr>
          <a:xfrm>
            <a:off x="0" y="1128229"/>
            <a:ext cx="3379695" cy="969701"/>
          </a:xfrm>
          <a:prstGeom prst="homePlate">
            <a:avLst/>
          </a:prstGeom>
          <a:solidFill>
            <a:srgbClr val="A42A4A"/>
          </a:solidFill>
        </p:spPr>
        <p:txBody>
          <a:bodyPr rtlCol="0" anchor="ctr"/>
          <a:lstStyle/>
          <a:p>
            <a:pPr algn="ctr"/>
            <a:endParaRPr lang="fr-FR">
              <a:solidFill>
                <a:schemeClr val="tx1"/>
              </a:solidFill>
            </a:endParaRPr>
          </a:p>
        </p:txBody>
      </p:sp>
      <p:pic>
        <p:nvPicPr>
          <p:cNvPr id="18" name="Picture 18"/>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067175" y="1232449"/>
            <a:ext cx="1271413" cy="76125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10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barn(inVertical)">
                                      <p:cBhvr>
                                        <p:cTn id="17"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l="2877" t="2898" r="2898" b="2877"/>
          <a:stretch>
            <a:fillRect/>
          </a:stretch>
        </p:blipFill>
        <p:spPr>
          <a:xfrm>
            <a:off x="0" y="0"/>
            <a:ext cx="18288000" cy="10287000"/>
          </a:xfrm>
          <a:prstGeom prst="rect">
            <a:avLst/>
          </a:prstGeom>
        </p:spPr>
      </p:pic>
      <p:grpSp>
        <p:nvGrpSpPr>
          <p:cNvPr id="3" name="Group 3"/>
          <p:cNvGrpSpPr/>
          <p:nvPr/>
        </p:nvGrpSpPr>
        <p:grpSpPr>
          <a:xfrm>
            <a:off x="11253889" y="-628616"/>
            <a:ext cx="12820615" cy="12820615"/>
            <a:chOff x="0" y="0"/>
            <a:chExt cx="812800" cy="812800"/>
          </a:xfrm>
        </p:grpSpPr>
        <p:sp>
          <p:nvSpPr>
            <p:cNvPr id="4" name="Freeform 4"/>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A42A4A"/>
            </a:solidFill>
          </p:spPr>
        </p:sp>
        <p:sp>
          <p:nvSpPr>
            <p:cNvPr id="5" name="TextBox 5"/>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pic>
        <p:nvPicPr>
          <p:cNvPr id="18" name="Picture 18"/>
          <p:cNvPicPr>
            <a:picLocks noChangeAspect="1"/>
          </p:cNvPicPr>
          <p:nvPr/>
        </p:nvPicPr>
        <p:blipFill>
          <a:blip r:embed="rId4"/>
          <a:srcRect/>
          <a:stretch>
            <a:fillRect/>
          </a:stretch>
        </p:blipFill>
        <p:spPr>
          <a:xfrm>
            <a:off x="381968" y="5614781"/>
            <a:ext cx="2569635" cy="2605460"/>
          </a:xfrm>
          <a:prstGeom prst="rect">
            <a:avLst/>
          </a:prstGeom>
        </p:spPr>
      </p:pic>
      <p:pic>
        <p:nvPicPr>
          <p:cNvPr id="19" name="Picture 19"/>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00170" y="2537981"/>
            <a:ext cx="2703389" cy="2291122"/>
          </a:xfrm>
          <a:prstGeom prst="rect">
            <a:avLst/>
          </a:prstGeom>
        </p:spPr>
      </p:pic>
      <p:sp>
        <p:nvSpPr>
          <p:cNvPr id="20" name="TextBox 20"/>
          <p:cNvSpPr txBox="1"/>
          <p:nvPr/>
        </p:nvSpPr>
        <p:spPr>
          <a:xfrm>
            <a:off x="600170" y="1428826"/>
            <a:ext cx="8485859" cy="844495"/>
          </a:xfrm>
          <a:prstGeom prst="rect">
            <a:avLst/>
          </a:prstGeom>
        </p:spPr>
        <p:txBody>
          <a:bodyPr lIns="0" tIns="0" rIns="0" bIns="0" rtlCol="0" anchor="t">
            <a:spAutoFit/>
          </a:bodyPr>
          <a:lstStyle/>
          <a:p>
            <a:pPr marL="1079967" lvl="1" indent="-539983">
              <a:lnSpc>
                <a:spcPts val="7003"/>
              </a:lnSpc>
              <a:buFont typeface="Arial"/>
              <a:buChar char="•"/>
            </a:pPr>
            <a:r>
              <a:rPr lang="en-US" sz="5002" dirty="0">
                <a:solidFill>
                  <a:srgbClr val="A42A4A"/>
                </a:solidFill>
                <a:latin typeface="Alata"/>
              </a:rPr>
              <a:t>Etude de </a:t>
            </a:r>
            <a:r>
              <a:rPr lang="en-US" sz="5002" dirty="0" err="1">
                <a:solidFill>
                  <a:srgbClr val="A42A4A"/>
                </a:solidFill>
                <a:latin typeface="Alata"/>
              </a:rPr>
              <a:t>l’existant</a:t>
            </a:r>
            <a:r>
              <a:rPr lang="en-US" sz="5002" dirty="0">
                <a:solidFill>
                  <a:srgbClr val="A42A4A"/>
                </a:solidFill>
                <a:latin typeface="Alata"/>
              </a:rPr>
              <a:t> : </a:t>
            </a:r>
          </a:p>
        </p:txBody>
      </p:sp>
      <p:sp>
        <p:nvSpPr>
          <p:cNvPr id="21" name="TextBox 21"/>
          <p:cNvSpPr txBox="1"/>
          <p:nvPr/>
        </p:nvSpPr>
        <p:spPr>
          <a:xfrm>
            <a:off x="3373983" y="6793686"/>
            <a:ext cx="6416494" cy="733156"/>
          </a:xfrm>
          <a:prstGeom prst="rect">
            <a:avLst/>
          </a:prstGeom>
        </p:spPr>
        <p:txBody>
          <a:bodyPr lIns="0" tIns="0" rIns="0" bIns="0" rtlCol="0" anchor="t">
            <a:spAutoFit/>
          </a:bodyPr>
          <a:lstStyle/>
          <a:p>
            <a:pPr algn="just">
              <a:lnSpc>
                <a:spcPts val="6010"/>
              </a:lnSpc>
            </a:pPr>
            <a:r>
              <a:rPr lang="en-US" sz="4007" dirty="0">
                <a:solidFill>
                  <a:srgbClr val="000000"/>
                </a:solidFill>
                <a:latin typeface="Aileron Thin Bold"/>
              </a:rPr>
              <a:t>963 000 </a:t>
            </a:r>
            <a:r>
              <a:rPr lang="en-US" sz="4007" dirty="0" err="1">
                <a:solidFill>
                  <a:srgbClr val="000000"/>
                </a:solidFill>
                <a:latin typeface="Aileron Thin Bold"/>
              </a:rPr>
              <a:t>familles</a:t>
            </a:r>
            <a:r>
              <a:rPr lang="en-US" sz="4007" dirty="0">
                <a:solidFill>
                  <a:srgbClr val="000000"/>
                </a:solidFill>
                <a:latin typeface="Aileron Thin Bold"/>
              </a:rPr>
              <a:t> </a:t>
            </a:r>
            <a:r>
              <a:rPr lang="en-US" sz="4007" dirty="0" err="1">
                <a:solidFill>
                  <a:srgbClr val="000000"/>
                </a:solidFill>
                <a:latin typeface="Aileron Thin Bold"/>
              </a:rPr>
              <a:t>pauvres</a:t>
            </a:r>
            <a:r>
              <a:rPr lang="en-US" sz="4007" dirty="0">
                <a:solidFill>
                  <a:srgbClr val="000000"/>
                </a:solidFill>
                <a:latin typeface="Aileron Thin Bold"/>
              </a:rPr>
              <a:t> .</a:t>
            </a:r>
          </a:p>
        </p:txBody>
      </p:sp>
      <p:sp>
        <p:nvSpPr>
          <p:cNvPr id="28" name="TextBox 28"/>
          <p:cNvSpPr txBox="1"/>
          <p:nvPr/>
        </p:nvSpPr>
        <p:spPr>
          <a:xfrm>
            <a:off x="10096843" y="8368432"/>
            <a:ext cx="939761" cy="641951"/>
          </a:xfrm>
          <a:prstGeom prst="rect">
            <a:avLst/>
          </a:prstGeom>
        </p:spPr>
        <p:txBody>
          <a:bodyPr lIns="0" tIns="0" rIns="0" bIns="0" rtlCol="0" anchor="t">
            <a:spAutoFit/>
          </a:bodyPr>
          <a:lstStyle/>
          <a:p>
            <a:pPr algn="r">
              <a:lnSpc>
                <a:spcPts val="5299"/>
              </a:lnSpc>
            </a:pPr>
            <a:endParaRPr lang="en-US" sz="3785" dirty="0">
              <a:solidFill>
                <a:srgbClr val="FFFFFF"/>
              </a:solidFill>
              <a:latin typeface="Alata"/>
            </a:endParaRPr>
          </a:p>
        </p:txBody>
      </p:sp>
      <p:sp>
        <p:nvSpPr>
          <p:cNvPr id="30" name="TextBox 30"/>
          <p:cNvSpPr txBox="1"/>
          <p:nvPr/>
        </p:nvSpPr>
        <p:spPr>
          <a:xfrm>
            <a:off x="600170" y="426047"/>
            <a:ext cx="8965257" cy="1038217"/>
          </a:xfrm>
          <a:prstGeom prst="rect">
            <a:avLst/>
          </a:prstGeom>
        </p:spPr>
        <p:txBody>
          <a:bodyPr lIns="0" tIns="0" rIns="0" bIns="0" rtlCol="0" anchor="t">
            <a:spAutoFit/>
          </a:bodyPr>
          <a:lstStyle/>
          <a:p>
            <a:pPr>
              <a:lnSpc>
                <a:spcPts val="8400"/>
              </a:lnSpc>
            </a:pPr>
            <a:r>
              <a:rPr lang="en-US" sz="6000" dirty="0">
                <a:solidFill>
                  <a:srgbClr val="A42A4A"/>
                </a:solidFill>
                <a:latin typeface="Alata"/>
              </a:rPr>
              <a:t>1.Présentation du </a:t>
            </a:r>
            <a:r>
              <a:rPr lang="en-US" sz="6000" dirty="0" err="1">
                <a:solidFill>
                  <a:srgbClr val="A42A4A"/>
                </a:solidFill>
                <a:latin typeface="Alata"/>
              </a:rPr>
              <a:t>projet</a:t>
            </a:r>
            <a:r>
              <a:rPr lang="en-US" sz="6000" dirty="0">
                <a:solidFill>
                  <a:srgbClr val="A42A4A"/>
                </a:solidFill>
                <a:latin typeface="Alata"/>
              </a:rPr>
              <a:t> : </a:t>
            </a:r>
          </a:p>
        </p:txBody>
      </p:sp>
      <p:sp>
        <p:nvSpPr>
          <p:cNvPr id="31" name="TextBox 31"/>
          <p:cNvSpPr txBox="1"/>
          <p:nvPr/>
        </p:nvSpPr>
        <p:spPr>
          <a:xfrm>
            <a:off x="3230957" y="3265149"/>
            <a:ext cx="6165714" cy="722486"/>
          </a:xfrm>
          <a:prstGeom prst="rect">
            <a:avLst/>
          </a:prstGeom>
        </p:spPr>
        <p:txBody>
          <a:bodyPr lIns="0" tIns="0" rIns="0" bIns="0" rtlCol="0" anchor="t">
            <a:spAutoFit/>
          </a:bodyPr>
          <a:lstStyle/>
          <a:p>
            <a:pPr algn="just">
              <a:lnSpc>
                <a:spcPts val="6055"/>
              </a:lnSpc>
              <a:spcBef>
                <a:spcPct val="0"/>
              </a:spcBef>
            </a:pPr>
            <a:r>
              <a:rPr lang="en-US" sz="4037" u="none" dirty="0">
                <a:solidFill>
                  <a:srgbClr val="000000"/>
                </a:solidFill>
                <a:latin typeface="Aileron Thin Bold"/>
              </a:rPr>
              <a:t>572 millions de dinars / an </a:t>
            </a:r>
          </a:p>
        </p:txBody>
      </p:sp>
      <p:pic>
        <p:nvPicPr>
          <p:cNvPr id="32" name="Picture 32"/>
          <p:cNvPicPr>
            <a:picLocks noChangeAspect="1"/>
          </p:cNvPicPr>
          <p:nvPr/>
        </p:nvPicPr>
        <p:blipFill>
          <a:blip r:embed="rId7"/>
          <a:srcRect/>
          <a:stretch>
            <a:fillRect/>
          </a:stretch>
        </p:blipFill>
        <p:spPr>
          <a:xfrm>
            <a:off x="16681385" y="336584"/>
            <a:ext cx="1155830" cy="1154453"/>
          </a:xfrm>
          <a:prstGeom prst="rect">
            <a:avLst/>
          </a:prstGeom>
        </p:spPr>
      </p:pic>
      <p:grpSp>
        <p:nvGrpSpPr>
          <p:cNvPr id="22" name="Groupe 21">
            <a:extLst>
              <a:ext uri="{FF2B5EF4-FFF2-40B4-BE49-F238E27FC236}">
                <a16:creationId xmlns:a16="http://schemas.microsoft.com/office/drawing/2014/main" id="{F13550AA-AD39-C809-1634-CC56A7EA6C09}"/>
              </a:ext>
            </a:extLst>
          </p:cNvPr>
          <p:cNvGrpSpPr/>
          <p:nvPr/>
        </p:nvGrpSpPr>
        <p:grpSpPr>
          <a:xfrm>
            <a:off x="10166276" y="2262562"/>
            <a:ext cx="7548304" cy="1185655"/>
            <a:chOff x="10166276" y="2262562"/>
            <a:chExt cx="7548304" cy="1185655"/>
          </a:xfrm>
        </p:grpSpPr>
        <p:grpSp>
          <p:nvGrpSpPr>
            <p:cNvPr id="6" name="Group 6"/>
            <p:cNvGrpSpPr/>
            <p:nvPr/>
          </p:nvGrpSpPr>
          <p:grpSpPr>
            <a:xfrm>
              <a:off x="10166276" y="2262562"/>
              <a:ext cx="7548304" cy="1185655"/>
              <a:chOff x="0" y="0"/>
              <a:chExt cx="2521016" cy="395990"/>
            </a:xfrm>
          </p:grpSpPr>
          <p:sp>
            <p:nvSpPr>
              <p:cNvPr id="7" name="Freeform 7"/>
              <p:cNvSpPr/>
              <p:nvPr/>
            </p:nvSpPr>
            <p:spPr>
              <a:xfrm>
                <a:off x="0" y="0"/>
                <a:ext cx="2521016" cy="395990"/>
              </a:xfrm>
              <a:custGeom>
                <a:avLst/>
                <a:gdLst/>
                <a:ahLst/>
                <a:cxnLst/>
                <a:rect l="l" t="t" r="r" b="b"/>
                <a:pathLst>
                  <a:path w="2521016" h="395990">
                    <a:moveTo>
                      <a:pt x="102565" y="0"/>
                    </a:moveTo>
                    <a:lnTo>
                      <a:pt x="2418451" y="0"/>
                    </a:lnTo>
                    <a:cubicBezTo>
                      <a:pt x="2445653" y="0"/>
                      <a:pt x="2471741" y="10806"/>
                      <a:pt x="2490976" y="30041"/>
                    </a:cubicBezTo>
                    <a:cubicBezTo>
                      <a:pt x="2510210" y="49275"/>
                      <a:pt x="2521016" y="75363"/>
                      <a:pt x="2521016" y="102565"/>
                    </a:cubicBezTo>
                    <a:lnTo>
                      <a:pt x="2521016" y="293425"/>
                    </a:lnTo>
                    <a:cubicBezTo>
                      <a:pt x="2521016" y="320627"/>
                      <a:pt x="2510210" y="346715"/>
                      <a:pt x="2490976" y="365950"/>
                    </a:cubicBezTo>
                    <a:cubicBezTo>
                      <a:pt x="2471741" y="385184"/>
                      <a:pt x="2445653" y="395990"/>
                      <a:pt x="2418451" y="395990"/>
                    </a:cubicBezTo>
                    <a:lnTo>
                      <a:pt x="102565" y="395990"/>
                    </a:lnTo>
                    <a:cubicBezTo>
                      <a:pt x="75363" y="395990"/>
                      <a:pt x="49275" y="385184"/>
                      <a:pt x="30041" y="365950"/>
                    </a:cubicBezTo>
                    <a:cubicBezTo>
                      <a:pt x="10806" y="346715"/>
                      <a:pt x="0" y="320627"/>
                      <a:pt x="0" y="293425"/>
                    </a:cubicBezTo>
                    <a:lnTo>
                      <a:pt x="0" y="102565"/>
                    </a:lnTo>
                    <a:cubicBezTo>
                      <a:pt x="0" y="75363"/>
                      <a:pt x="10806" y="49275"/>
                      <a:pt x="30041" y="30041"/>
                    </a:cubicBezTo>
                    <a:cubicBezTo>
                      <a:pt x="49275" y="10806"/>
                      <a:pt x="75363" y="0"/>
                      <a:pt x="102565" y="0"/>
                    </a:cubicBezTo>
                    <a:close/>
                  </a:path>
                </a:pathLst>
              </a:custGeom>
              <a:solidFill>
                <a:srgbClr val="F4DFE6"/>
              </a:solidFill>
            </p:spPr>
          </p:sp>
          <p:sp>
            <p:nvSpPr>
              <p:cNvPr id="8" name="TextBox 8"/>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23" name="TextBox 23"/>
            <p:cNvSpPr txBox="1"/>
            <p:nvPr/>
          </p:nvSpPr>
          <p:spPr>
            <a:xfrm>
              <a:off x="11488189" y="2687955"/>
              <a:ext cx="6176008" cy="375508"/>
            </a:xfrm>
            <a:prstGeom prst="rect">
              <a:avLst/>
            </a:prstGeom>
          </p:spPr>
          <p:txBody>
            <a:bodyPr lIns="0" tIns="0" rIns="0" bIns="0" rtlCol="0" anchor="t">
              <a:spAutoFit/>
            </a:bodyPr>
            <a:lstStyle/>
            <a:p>
              <a:pPr algn="just">
                <a:lnSpc>
                  <a:spcPts val="2824"/>
                </a:lnSpc>
              </a:pPr>
              <a:r>
                <a:rPr lang="en-US" sz="2567" dirty="0" err="1">
                  <a:solidFill>
                    <a:srgbClr val="000000"/>
                  </a:solidFill>
                  <a:latin typeface="Aileron Regular"/>
                </a:rPr>
                <a:t>Gérer</a:t>
              </a:r>
              <a:r>
                <a:rPr lang="en-US" sz="2567" dirty="0">
                  <a:solidFill>
                    <a:srgbClr val="000000"/>
                  </a:solidFill>
                  <a:latin typeface="Aileron Regular"/>
                </a:rPr>
                <a:t> les </a:t>
              </a:r>
              <a:r>
                <a:rPr lang="en-US" sz="2567" dirty="0" err="1">
                  <a:solidFill>
                    <a:srgbClr val="000000"/>
                  </a:solidFill>
                  <a:latin typeface="Aileron Regular"/>
                </a:rPr>
                <a:t>bénévoles</a:t>
              </a:r>
              <a:r>
                <a:rPr lang="en-US" sz="2567" dirty="0">
                  <a:solidFill>
                    <a:srgbClr val="000000"/>
                  </a:solidFill>
                  <a:latin typeface="Aileron Regular"/>
                </a:rPr>
                <a:t> et les </a:t>
              </a:r>
              <a:r>
                <a:rPr lang="en-US" sz="2567" dirty="0" err="1">
                  <a:solidFill>
                    <a:srgbClr val="000000"/>
                  </a:solidFill>
                  <a:latin typeface="Aileron Regular"/>
                </a:rPr>
                <a:t>suivre</a:t>
              </a:r>
              <a:r>
                <a:rPr lang="en-US" sz="2567" dirty="0">
                  <a:solidFill>
                    <a:srgbClr val="000000"/>
                  </a:solidFill>
                  <a:latin typeface="Aileron Regular"/>
                </a:rPr>
                <a:t>.</a:t>
              </a:r>
            </a:p>
          </p:txBody>
        </p:sp>
        <p:sp>
          <p:nvSpPr>
            <p:cNvPr id="35" name="Organigramme : Connecteur 34">
              <a:extLst>
                <a:ext uri="{FF2B5EF4-FFF2-40B4-BE49-F238E27FC236}">
                  <a16:creationId xmlns:a16="http://schemas.microsoft.com/office/drawing/2014/main" id="{2C6914D8-ED0D-9F36-D60D-43A5AAA90B4A}"/>
                </a:ext>
              </a:extLst>
            </p:cNvPr>
            <p:cNvSpPr/>
            <p:nvPr/>
          </p:nvSpPr>
          <p:spPr>
            <a:xfrm>
              <a:off x="10248629" y="2403766"/>
              <a:ext cx="1024025" cy="930373"/>
            </a:xfrm>
            <a:prstGeom prst="flowChartConnector">
              <a:avLst/>
            </a:prstGeom>
            <a:solidFill>
              <a:srgbClr val="03989E"/>
            </a:solidFill>
            <a:ln>
              <a:solidFill>
                <a:srgbClr val="0398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500" dirty="0">
                  <a:solidFill>
                    <a:srgbClr val="FFFFFF"/>
                  </a:solidFill>
                  <a:latin typeface="Alata"/>
                </a:rPr>
                <a:t>01</a:t>
              </a:r>
            </a:p>
          </p:txBody>
        </p:sp>
      </p:grpSp>
      <p:grpSp>
        <p:nvGrpSpPr>
          <p:cNvPr id="24" name="Groupe 23">
            <a:extLst>
              <a:ext uri="{FF2B5EF4-FFF2-40B4-BE49-F238E27FC236}">
                <a16:creationId xmlns:a16="http://schemas.microsoft.com/office/drawing/2014/main" id="{E028F043-BCB6-636A-3E73-69D098AA9673}"/>
              </a:ext>
            </a:extLst>
          </p:cNvPr>
          <p:cNvGrpSpPr/>
          <p:nvPr/>
        </p:nvGrpSpPr>
        <p:grpSpPr>
          <a:xfrm>
            <a:off x="9614032" y="4219741"/>
            <a:ext cx="7548304" cy="1185655"/>
            <a:chOff x="9614032" y="4219741"/>
            <a:chExt cx="7548304" cy="1185655"/>
          </a:xfrm>
        </p:grpSpPr>
        <p:grpSp>
          <p:nvGrpSpPr>
            <p:cNvPr id="9" name="Group 9"/>
            <p:cNvGrpSpPr/>
            <p:nvPr/>
          </p:nvGrpSpPr>
          <p:grpSpPr>
            <a:xfrm>
              <a:off x="9614032" y="4219741"/>
              <a:ext cx="7548304" cy="1185655"/>
              <a:chOff x="0" y="0"/>
              <a:chExt cx="2521016" cy="395990"/>
            </a:xfrm>
          </p:grpSpPr>
          <p:sp>
            <p:nvSpPr>
              <p:cNvPr id="10" name="Freeform 10"/>
              <p:cNvSpPr/>
              <p:nvPr/>
            </p:nvSpPr>
            <p:spPr>
              <a:xfrm>
                <a:off x="0" y="0"/>
                <a:ext cx="2521016" cy="395990"/>
              </a:xfrm>
              <a:custGeom>
                <a:avLst/>
                <a:gdLst/>
                <a:ahLst/>
                <a:cxnLst/>
                <a:rect l="l" t="t" r="r" b="b"/>
                <a:pathLst>
                  <a:path w="2521016" h="395990">
                    <a:moveTo>
                      <a:pt x="102565" y="0"/>
                    </a:moveTo>
                    <a:lnTo>
                      <a:pt x="2418451" y="0"/>
                    </a:lnTo>
                    <a:cubicBezTo>
                      <a:pt x="2445653" y="0"/>
                      <a:pt x="2471741" y="10806"/>
                      <a:pt x="2490976" y="30041"/>
                    </a:cubicBezTo>
                    <a:cubicBezTo>
                      <a:pt x="2510210" y="49275"/>
                      <a:pt x="2521016" y="75363"/>
                      <a:pt x="2521016" y="102565"/>
                    </a:cubicBezTo>
                    <a:lnTo>
                      <a:pt x="2521016" y="293425"/>
                    </a:lnTo>
                    <a:cubicBezTo>
                      <a:pt x="2521016" y="320627"/>
                      <a:pt x="2510210" y="346715"/>
                      <a:pt x="2490976" y="365950"/>
                    </a:cubicBezTo>
                    <a:cubicBezTo>
                      <a:pt x="2471741" y="385184"/>
                      <a:pt x="2445653" y="395990"/>
                      <a:pt x="2418451" y="395990"/>
                    </a:cubicBezTo>
                    <a:lnTo>
                      <a:pt x="102565" y="395990"/>
                    </a:lnTo>
                    <a:cubicBezTo>
                      <a:pt x="75363" y="395990"/>
                      <a:pt x="49275" y="385184"/>
                      <a:pt x="30041" y="365950"/>
                    </a:cubicBezTo>
                    <a:cubicBezTo>
                      <a:pt x="10806" y="346715"/>
                      <a:pt x="0" y="320627"/>
                      <a:pt x="0" y="293425"/>
                    </a:cubicBezTo>
                    <a:lnTo>
                      <a:pt x="0" y="102565"/>
                    </a:lnTo>
                    <a:cubicBezTo>
                      <a:pt x="0" y="75363"/>
                      <a:pt x="10806" y="49275"/>
                      <a:pt x="30041" y="30041"/>
                    </a:cubicBezTo>
                    <a:cubicBezTo>
                      <a:pt x="49275" y="10806"/>
                      <a:pt x="75363" y="0"/>
                      <a:pt x="102565" y="0"/>
                    </a:cubicBezTo>
                    <a:close/>
                  </a:path>
                </a:pathLst>
              </a:custGeom>
              <a:solidFill>
                <a:srgbClr val="F4DFE6"/>
              </a:solidFill>
            </p:spPr>
          </p:sp>
          <p:sp>
            <p:nvSpPr>
              <p:cNvPr id="11" name="TextBox 11"/>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25" name="TextBox 25"/>
            <p:cNvSpPr txBox="1"/>
            <p:nvPr/>
          </p:nvSpPr>
          <p:spPr>
            <a:xfrm>
              <a:off x="10852424" y="4483209"/>
              <a:ext cx="6176008" cy="668244"/>
            </a:xfrm>
            <a:prstGeom prst="rect">
              <a:avLst/>
            </a:prstGeom>
          </p:spPr>
          <p:txBody>
            <a:bodyPr lIns="0" tIns="0" rIns="0" bIns="0" rtlCol="0" anchor="t">
              <a:spAutoFit/>
            </a:bodyPr>
            <a:lstStyle/>
            <a:p>
              <a:pPr algn="just">
                <a:lnSpc>
                  <a:spcPts val="2604"/>
                </a:lnSpc>
              </a:pPr>
              <a:r>
                <a:rPr lang="en-US" sz="2367" dirty="0" err="1">
                  <a:solidFill>
                    <a:srgbClr val="000000"/>
                  </a:solidFill>
                  <a:latin typeface="Aileron Regular"/>
                </a:rPr>
                <a:t>Avoir</a:t>
              </a:r>
              <a:r>
                <a:rPr lang="en-US" sz="2367" dirty="0">
                  <a:solidFill>
                    <a:srgbClr val="000000"/>
                  </a:solidFill>
                  <a:latin typeface="Aileron Regular"/>
                </a:rPr>
                <a:t> des </a:t>
              </a:r>
              <a:r>
                <a:rPr lang="en-US" sz="2367" dirty="0" err="1">
                  <a:solidFill>
                    <a:srgbClr val="000000"/>
                  </a:solidFill>
                  <a:latin typeface="Aileron Regular"/>
                </a:rPr>
                <a:t>informations</a:t>
              </a:r>
              <a:r>
                <a:rPr lang="en-US" sz="2367" dirty="0">
                  <a:solidFill>
                    <a:srgbClr val="000000"/>
                  </a:solidFill>
                  <a:latin typeface="Aileron Regular"/>
                </a:rPr>
                <a:t> </a:t>
              </a:r>
              <a:r>
                <a:rPr lang="en-US" sz="2367" dirty="0" err="1">
                  <a:solidFill>
                    <a:srgbClr val="000000"/>
                  </a:solidFill>
                  <a:latin typeface="Aileron Regular"/>
                </a:rPr>
                <a:t>détaillées</a:t>
              </a:r>
              <a:r>
                <a:rPr lang="en-US" sz="2367" dirty="0">
                  <a:solidFill>
                    <a:srgbClr val="000000"/>
                  </a:solidFill>
                  <a:latin typeface="Aileron Regular"/>
                </a:rPr>
                <a:t> sur les </a:t>
              </a:r>
              <a:r>
                <a:rPr lang="en-US" sz="2367" dirty="0" err="1">
                  <a:solidFill>
                    <a:srgbClr val="000000"/>
                  </a:solidFill>
                  <a:latin typeface="Aileron Regular"/>
                </a:rPr>
                <a:t>familles</a:t>
              </a:r>
              <a:r>
                <a:rPr lang="en-US" sz="2367" dirty="0">
                  <a:solidFill>
                    <a:srgbClr val="000000"/>
                  </a:solidFill>
                  <a:latin typeface="Aileron Regular"/>
                </a:rPr>
                <a:t> </a:t>
              </a:r>
              <a:r>
                <a:rPr lang="en-US" sz="2367" dirty="0" err="1">
                  <a:solidFill>
                    <a:srgbClr val="000000"/>
                  </a:solidFill>
                  <a:latin typeface="Aileron Regular"/>
                </a:rPr>
                <a:t>nécessiteuses</a:t>
              </a:r>
              <a:r>
                <a:rPr lang="en-US" sz="2367" dirty="0">
                  <a:solidFill>
                    <a:srgbClr val="000000"/>
                  </a:solidFill>
                  <a:latin typeface="Aileron Regular"/>
                </a:rPr>
                <a:t>.</a:t>
              </a:r>
            </a:p>
          </p:txBody>
        </p:sp>
        <p:sp>
          <p:nvSpPr>
            <p:cNvPr id="36" name="Organigramme : Connecteur 35">
              <a:extLst>
                <a:ext uri="{FF2B5EF4-FFF2-40B4-BE49-F238E27FC236}">
                  <a16:creationId xmlns:a16="http://schemas.microsoft.com/office/drawing/2014/main" id="{4A606355-33A2-8E6E-1353-B79A155959AD}"/>
                </a:ext>
              </a:extLst>
            </p:cNvPr>
            <p:cNvSpPr/>
            <p:nvPr/>
          </p:nvSpPr>
          <p:spPr>
            <a:xfrm>
              <a:off x="9721216" y="4336469"/>
              <a:ext cx="1024025" cy="930373"/>
            </a:xfrm>
            <a:prstGeom prst="flowChartConnector">
              <a:avLst/>
            </a:prstGeom>
            <a:solidFill>
              <a:srgbClr val="03989E"/>
            </a:solidFill>
            <a:ln>
              <a:solidFill>
                <a:srgbClr val="0398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500" dirty="0">
                  <a:solidFill>
                    <a:srgbClr val="FFFFFF"/>
                  </a:solidFill>
                  <a:latin typeface="Alata"/>
                </a:rPr>
                <a:t>02</a:t>
              </a:r>
            </a:p>
          </p:txBody>
        </p:sp>
      </p:grpSp>
      <p:grpSp>
        <p:nvGrpSpPr>
          <p:cNvPr id="26" name="Groupe 25">
            <a:extLst>
              <a:ext uri="{FF2B5EF4-FFF2-40B4-BE49-F238E27FC236}">
                <a16:creationId xmlns:a16="http://schemas.microsoft.com/office/drawing/2014/main" id="{D2289692-DC5E-D0AA-3F7B-AAF6EF3956CA}"/>
              </a:ext>
            </a:extLst>
          </p:cNvPr>
          <p:cNvGrpSpPr/>
          <p:nvPr/>
        </p:nvGrpSpPr>
        <p:grpSpPr>
          <a:xfrm>
            <a:off x="9603527" y="6176921"/>
            <a:ext cx="7548304" cy="1185655"/>
            <a:chOff x="9603527" y="6176921"/>
            <a:chExt cx="7548304" cy="1185655"/>
          </a:xfrm>
        </p:grpSpPr>
        <p:grpSp>
          <p:nvGrpSpPr>
            <p:cNvPr id="12" name="Group 12"/>
            <p:cNvGrpSpPr/>
            <p:nvPr/>
          </p:nvGrpSpPr>
          <p:grpSpPr>
            <a:xfrm>
              <a:off x="9603527" y="6176921"/>
              <a:ext cx="7548304" cy="1185655"/>
              <a:chOff x="0" y="0"/>
              <a:chExt cx="2521016" cy="395990"/>
            </a:xfrm>
          </p:grpSpPr>
          <p:sp>
            <p:nvSpPr>
              <p:cNvPr id="13" name="Freeform 13"/>
              <p:cNvSpPr/>
              <p:nvPr/>
            </p:nvSpPr>
            <p:spPr>
              <a:xfrm>
                <a:off x="0" y="0"/>
                <a:ext cx="2521016" cy="395990"/>
              </a:xfrm>
              <a:custGeom>
                <a:avLst/>
                <a:gdLst/>
                <a:ahLst/>
                <a:cxnLst/>
                <a:rect l="l" t="t" r="r" b="b"/>
                <a:pathLst>
                  <a:path w="2521016" h="395990">
                    <a:moveTo>
                      <a:pt x="102565" y="0"/>
                    </a:moveTo>
                    <a:lnTo>
                      <a:pt x="2418451" y="0"/>
                    </a:lnTo>
                    <a:cubicBezTo>
                      <a:pt x="2445653" y="0"/>
                      <a:pt x="2471741" y="10806"/>
                      <a:pt x="2490976" y="30041"/>
                    </a:cubicBezTo>
                    <a:cubicBezTo>
                      <a:pt x="2510210" y="49275"/>
                      <a:pt x="2521016" y="75363"/>
                      <a:pt x="2521016" y="102565"/>
                    </a:cubicBezTo>
                    <a:lnTo>
                      <a:pt x="2521016" y="293425"/>
                    </a:lnTo>
                    <a:cubicBezTo>
                      <a:pt x="2521016" y="320627"/>
                      <a:pt x="2510210" y="346715"/>
                      <a:pt x="2490976" y="365950"/>
                    </a:cubicBezTo>
                    <a:cubicBezTo>
                      <a:pt x="2471741" y="385184"/>
                      <a:pt x="2445653" y="395990"/>
                      <a:pt x="2418451" y="395990"/>
                    </a:cubicBezTo>
                    <a:lnTo>
                      <a:pt x="102565" y="395990"/>
                    </a:lnTo>
                    <a:cubicBezTo>
                      <a:pt x="75363" y="395990"/>
                      <a:pt x="49275" y="385184"/>
                      <a:pt x="30041" y="365950"/>
                    </a:cubicBezTo>
                    <a:cubicBezTo>
                      <a:pt x="10806" y="346715"/>
                      <a:pt x="0" y="320627"/>
                      <a:pt x="0" y="293425"/>
                    </a:cubicBezTo>
                    <a:lnTo>
                      <a:pt x="0" y="102565"/>
                    </a:lnTo>
                    <a:cubicBezTo>
                      <a:pt x="0" y="75363"/>
                      <a:pt x="10806" y="49275"/>
                      <a:pt x="30041" y="30041"/>
                    </a:cubicBezTo>
                    <a:cubicBezTo>
                      <a:pt x="49275" y="10806"/>
                      <a:pt x="75363" y="0"/>
                      <a:pt x="102565" y="0"/>
                    </a:cubicBezTo>
                    <a:close/>
                  </a:path>
                </a:pathLst>
              </a:custGeom>
              <a:solidFill>
                <a:srgbClr val="F4DFE6"/>
              </a:solidFill>
            </p:spPr>
          </p:sp>
          <p:sp>
            <p:nvSpPr>
              <p:cNvPr id="14" name="TextBox 14"/>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27" name="TextBox 27"/>
            <p:cNvSpPr txBox="1"/>
            <p:nvPr/>
          </p:nvSpPr>
          <p:spPr>
            <a:xfrm>
              <a:off x="10852424" y="6600223"/>
              <a:ext cx="6176008" cy="344394"/>
            </a:xfrm>
            <a:prstGeom prst="rect">
              <a:avLst/>
            </a:prstGeom>
          </p:spPr>
          <p:txBody>
            <a:bodyPr lIns="0" tIns="0" rIns="0" bIns="0" rtlCol="0" anchor="t">
              <a:spAutoFit/>
            </a:bodyPr>
            <a:lstStyle/>
            <a:p>
              <a:pPr algn="just">
                <a:lnSpc>
                  <a:spcPts val="2604"/>
                </a:lnSpc>
              </a:pPr>
              <a:r>
                <a:rPr lang="en-US" sz="2367">
                  <a:solidFill>
                    <a:srgbClr val="000000"/>
                  </a:solidFill>
                  <a:latin typeface="Aileron Regular"/>
                </a:rPr>
                <a:t>L’incohérence entre le centre et les donateurs </a:t>
              </a:r>
            </a:p>
          </p:txBody>
        </p:sp>
        <p:sp>
          <p:nvSpPr>
            <p:cNvPr id="37" name="Organigramme : Connecteur 36">
              <a:extLst>
                <a:ext uri="{FF2B5EF4-FFF2-40B4-BE49-F238E27FC236}">
                  <a16:creationId xmlns:a16="http://schemas.microsoft.com/office/drawing/2014/main" id="{B2B1F05C-C067-2937-BF0C-0BB0CE5B4E3D}"/>
                </a:ext>
              </a:extLst>
            </p:cNvPr>
            <p:cNvSpPr/>
            <p:nvPr/>
          </p:nvSpPr>
          <p:spPr>
            <a:xfrm>
              <a:off x="9728890" y="6317341"/>
              <a:ext cx="1024025" cy="930373"/>
            </a:xfrm>
            <a:prstGeom prst="flowChartConnector">
              <a:avLst/>
            </a:prstGeom>
            <a:solidFill>
              <a:srgbClr val="03989E"/>
            </a:solidFill>
            <a:ln>
              <a:solidFill>
                <a:srgbClr val="0398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500" dirty="0">
                  <a:solidFill>
                    <a:srgbClr val="FFFFFF"/>
                  </a:solidFill>
                  <a:latin typeface="Alata"/>
                </a:rPr>
                <a:t>03</a:t>
              </a:r>
            </a:p>
          </p:txBody>
        </p:sp>
      </p:grpSp>
      <p:grpSp>
        <p:nvGrpSpPr>
          <p:cNvPr id="33" name="Groupe 32">
            <a:extLst>
              <a:ext uri="{FF2B5EF4-FFF2-40B4-BE49-F238E27FC236}">
                <a16:creationId xmlns:a16="http://schemas.microsoft.com/office/drawing/2014/main" id="{45AEC062-E04E-2EA3-C020-9DB507A480C9}"/>
              </a:ext>
            </a:extLst>
          </p:cNvPr>
          <p:cNvGrpSpPr/>
          <p:nvPr/>
        </p:nvGrpSpPr>
        <p:grpSpPr>
          <a:xfrm>
            <a:off x="10115893" y="8129918"/>
            <a:ext cx="7548304" cy="1185655"/>
            <a:chOff x="10115893" y="8129918"/>
            <a:chExt cx="7548304" cy="1185655"/>
          </a:xfrm>
        </p:grpSpPr>
        <p:grpSp>
          <p:nvGrpSpPr>
            <p:cNvPr id="15" name="Group 15"/>
            <p:cNvGrpSpPr/>
            <p:nvPr/>
          </p:nvGrpSpPr>
          <p:grpSpPr>
            <a:xfrm>
              <a:off x="10115893" y="8129918"/>
              <a:ext cx="7548304" cy="1185655"/>
              <a:chOff x="0" y="0"/>
              <a:chExt cx="2521016" cy="395990"/>
            </a:xfrm>
          </p:grpSpPr>
          <p:sp>
            <p:nvSpPr>
              <p:cNvPr id="16" name="Freeform 16"/>
              <p:cNvSpPr/>
              <p:nvPr/>
            </p:nvSpPr>
            <p:spPr>
              <a:xfrm>
                <a:off x="0" y="0"/>
                <a:ext cx="2521016" cy="395990"/>
              </a:xfrm>
              <a:custGeom>
                <a:avLst/>
                <a:gdLst/>
                <a:ahLst/>
                <a:cxnLst/>
                <a:rect l="l" t="t" r="r" b="b"/>
                <a:pathLst>
                  <a:path w="2521016" h="395990">
                    <a:moveTo>
                      <a:pt x="102565" y="0"/>
                    </a:moveTo>
                    <a:lnTo>
                      <a:pt x="2418451" y="0"/>
                    </a:lnTo>
                    <a:cubicBezTo>
                      <a:pt x="2445653" y="0"/>
                      <a:pt x="2471741" y="10806"/>
                      <a:pt x="2490976" y="30041"/>
                    </a:cubicBezTo>
                    <a:cubicBezTo>
                      <a:pt x="2510210" y="49275"/>
                      <a:pt x="2521016" y="75363"/>
                      <a:pt x="2521016" y="102565"/>
                    </a:cubicBezTo>
                    <a:lnTo>
                      <a:pt x="2521016" y="293425"/>
                    </a:lnTo>
                    <a:cubicBezTo>
                      <a:pt x="2521016" y="320627"/>
                      <a:pt x="2510210" y="346715"/>
                      <a:pt x="2490976" y="365950"/>
                    </a:cubicBezTo>
                    <a:cubicBezTo>
                      <a:pt x="2471741" y="385184"/>
                      <a:pt x="2445653" y="395990"/>
                      <a:pt x="2418451" y="395990"/>
                    </a:cubicBezTo>
                    <a:lnTo>
                      <a:pt x="102565" y="395990"/>
                    </a:lnTo>
                    <a:cubicBezTo>
                      <a:pt x="75363" y="395990"/>
                      <a:pt x="49275" y="385184"/>
                      <a:pt x="30041" y="365950"/>
                    </a:cubicBezTo>
                    <a:cubicBezTo>
                      <a:pt x="10806" y="346715"/>
                      <a:pt x="0" y="320627"/>
                      <a:pt x="0" y="293425"/>
                    </a:cubicBezTo>
                    <a:lnTo>
                      <a:pt x="0" y="102565"/>
                    </a:lnTo>
                    <a:cubicBezTo>
                      <a:pt x="0" y="75363"/>
                      <a:pt x="10806" y="49275"/>
                      <a:pt x="30041" y="30041"/>
                    </a:cubicBezTo>
                    <a:cubicBezTo>
                      <a:pt x="49275" y="10806"/>
                      <a:pt x="75363" y="0"/>
                      <a:pt x="102565" y="0"/>
                    </a:cubicBezTo>
                    <a:close/>
                  </a:path>
                </a:pathLst>
              </a:custGeom>
              <a:solidFill>
                <a:srgbClr val="F4DFE6"/>
              </a:solidFill>
            </p:spPr>
          </p:sp>
          <p:sp>
            <p:nvSpPr>
              <p:cNvPr id="17" name="TextBox 17"/>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29" name="TextBox 29"/>
            <p:cNvSpPr txBox="1"/>
            <p:nvPr/>
          </p:nvSpPr>
          <p:spPr>
            <a:xfrm>
              <a:off x="11314407" y="8393386"/>
              <a:ext cx="6176008" cy="668244"/>
            </a:xfrm>
            <a:prstGeom prst="rect">
              <a:avLst/>
            </a:prstGeom>
          </p:spPr>
          <p:txBody>
            <a:bodyPr lIns="0" tIns="0" rIns="0" bIns="0" rtlCol="0" anchor="t">
              <a:spAutoFit/>
            </a:bodyPr>
            <a:lstStyle/>
            <a:p>
              <a:pPr algn="just">
                <a:lnSpc>
                  <a:spcPts val="2604"/>
                </a:lnSpc>
              </a:pPr>
              <a:r>
                <a:rPr lang="en-US" sz="2367" dirty="0" err="1">
                  <a:solidFill>
                    <a:srgbClr val="000000"/>
                  </a:solidFill>
                  <a:latin typeface="Aileron Regular"/>
                </a:rPr>
                <a:t>Gérez</a:t>
              </a:r>
              <a:r>
                <a:rPr lang="en-US" sz="2367" dirty="0">
                  <a:solidFill>
                    <a:srgbClr val="000000"/>
                  </a:solidFill>
                  <a:latin typeface="Aileron Regular"/>
                </a:rPr>
                <a:t> les stocks et </a:t>
              </a:r>
              <a:r>
                <a:rPr lang="en-US" sz="2367" dirty="0" err="1">
                  <a:solidFill>
                    <a:srgbClr val="000000"/>
                  </a:solidFill>
                  <a:latin typeface="Aileron Regular"/>
                </a:rPr>
                <a:t>organisez</a:t>
              </a:r>
              <a:r>
                <a:rPr lang="en-US" sz="2367" dirty="0">
                  <a:solidFill>
                    <a:srgbClr val="000000"/>
                  </a:solidFill>
                  <a:latin typeface="Aileron Regular"/>
                </a:rPr>
                <a:t>-les par date </a:t>
              </a:r>
              <a:r>
                <a:rPr lang="en-US" sz="2367" dirty="0" err="1">
                  <a:solidFill>
                    <a:srgbClr val="000000"/>
                  </a:solidFill>
                  <a:latin typeface="Aileron Regular"/>
                </a:rPr>
                <a:t>d'expiration</a:t>
              </a:r>
              <a:endParaRPr lang="en-US" sz="2367" dirty="0">
                <a:solidFill>
                  <a:srgbClr val="000000"/>
                </a:solidFill>
                <a:latin typeface="Aileron Regular"/>
              </a:endParaRPr>
            </a:p>
          </p:txBody>
        </p:sp>
        <p:sp>
          <p:nvSpPr>
            <p:cNvPr id="38" name="Organigramme : Connecteur 37">
              <a:extLst>
                <a:ext uri="{FF2B5EF4-FFF2-40B4-BE49-F238E27FC236}">
                  <a16:creationId xmlns:a16="http://schemas.microsoft.com/office/drawing/2014/main" id="{B515FAB0-E2DD-3707-864A-AA663FED8FB0}"/>
                </a:ext>
              </a:extLst>
            </p:cNvPr>
            <p:cNvSpPr/>
            <p:nvPr/>
          </p:nvSpPr>
          <p:spPr>
            <a:xfrm>
              <a:off x="10212500" y="8266582"/>
              <a:ext cx="1024025" cy="930373"/>
            </a:xfrm>
            <a:prstGeom prst="flowChartConnector">
              <a:avLst/>
            </a:prstGeom>
            <a:solidFill>
              <a:srgbClr val="03989E"/>
            </a:solidFill>
            <a:ln>
              <a:solidFill>
                <a:srgbClr val="0398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500" dirty="0">
                  <a:solidFill>
                    <a:srgbClr val="FFFFFF"/>
                  </a:solidFill>
                  <a:latin typeface="Alata"/>
                </a:rPr>
                <a:t>04</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barn(inVertical)">
                                      <p:cBhvr>
                                        <p:cTn id="7" dur="1000"/>
                                        <p:tgtEl>
                                          <p:spTgt spid="30"/>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barn(inVertical)">
                                      <p:cBhvr>
                                        <p:cTn id="12" dur="10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1000"/>
                                        <p:tgtEl>
                                          <p:spTgt spid="19"/>
                                        </p:tgtEl>
                                      </p:cBhvr>
                                    </p:animEffect>
                                    <p:anim calcmode="lin" valueType="num">
                                      <p:cBhvr>
                                        <p:cTn id="18" dur="1000" fill="hold"/>
                                        <p:tgtEl>
                                          <p:spTgt spid="19"/>
                                        </p:tgtEl>
                                        <p:attrNameLst>
                                          <p:attrName>ppt_x</p:attrName>
                                        </p:attrNameLst>
                                      </p:cBhvr>
                                      <p:tavLst>
                                        <p:tav tm="0">
                                          <p:val>
                                            <p:strVal val="#ppt_x"/>
                                          </p:val>
                                        </p:tav>
                                        <p:tav tm="100000">
                                          <p:val>
                                            <p:strVal val="#ppt_x"/>
                                          </p:val>
                                        </p:tav>
                                      </p:tavLst>
                                    </p:anim>
                                    <p:anim calcmode="lin" valueType="num">
                                      <p:cBhvr>
                                        <p:cTn id="19"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31"/>
                                        </p:tgtEl>
                                        <p:attrNameLst>
                                          <p:attrName>style.visibility</p:attrName>
                                        </p:attrNameLst>
                                      </p:cBhvr>
                                      <p:to>
                                        <p:strVal val="visible"/>
                                      </p:to>
                                    </p:set>
                                    <p:animEffect transition="in" filter="fade">
                                      <p:cBhvr>
                                        <p:cTn id="24" dur="1000"/>
                                        <p:tgtEl>
                                          <p:spTgt spid="31"/>
                                        </p:tgtEl>
                                      </p:cBhvr>
                                    </p:animEffect>
                                    <p:anim calcmode="lin" valueType="num">
                                      <p:cBhvr>
                                        <p:cTn id="25" dur="1000" fill="hold"/>
                                        <p:tgtEl>
                                          <p:spTgt spid="31"/>
                                        </p:tgtEl>
                                        <p:attrNameLst>
                                          <p:attrName>ppt_x</p:attrName>
                                        </p:attrNameLst>
                                      </p:cBhvr>
                                      <p:tavLst>
                                        <p:tav tm="0">
                                          <p:val>
                                            <p:strVal val="#ppt_x"/>
                                          </p:val>
                                        </p:tav>
                                        <p:tav tm="100000">
                                          <p:val>
                                            <p:strVal val="#ppt_x"/>
                                          </p:val>
                                        </p:tav>
                                      </p:tavLst>
                                    </p:anim>
                                    <p:anim calcmode="lin" valueType="num">
                                      <p:cBhvr>
                                        <p:cTn id="26"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fade">
                                      <p:cBhvr>
                                        <p:cTn id="31" dur="1000"/>
                                        <p:tgtEl>
                                          <p:spTgt spid="18"/>
                                        </p:tgtEl>
                                      </p:cBhvr>
                                    </p:animEffect>
                                    <p:anim calcmode="lin" valueType="num">
                                      <p:cBhvr>
                                        <p:cTn id="32" dur="1000" fill="hold"/>
                                        <p:tgtEl>
                                          <p:spTgt spid="18"/>
                                        </p:tgtEl>
                                        <p:attrNameLst>
                                          <p:attrName>ppt_x</p:attrName>
                                        </p:attrNameLst>
                                      </p:cBhvr>
                                      <p:tavLst>
                                        <p:tav tm="0">
                                          <p:val>
                                            <p:strVal val="#ppt_x"/>
                                          </p:val>
                                        </p:tav>
                                        <p:tav tm="100000">
                                          <p:val>
                                            <p:strVal val="#ppt_x"/>
                                          </p:val>
                                        </p:tav>
                                      </p:tavLst>
                                    </p:anim>
                                    <p:anim calcmode="lin" valueType="num">
                                      <p:cBhvr>
                                        <p:cTn id="33"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grpId="0" nodeType="clickEffect">
                                  <p:stCondLst>
                                    <p:cond delay="0"/>
                                  </p:stCondLst>
                                  <p:childTnLst>
                                    <p:set>
                                      <p:cBhvr>
                                        <p:cTn id="37" dur="1" fill="hold">
                                          <p:stCondLst>
                                            <p:cond delay="0"/>
                                          </p:stCondLst>
                                        </p:cTn>
                                        <p:tgtEl>
                                          <p:spTgt spid="21"/>
                                        </p:tgtEl>
                                        <p:attrNameLst>
                                          <p:attrName>style.visibility</p:attrName>
                                        </p:attrNameLst>
                                      </p:cBhvr>
                                      <p:to>
                                        <p:strVal val="visible"/>
                                      </p:to>
                                    </p:set>
                                    <p:animEffect transition="in" filter="fade">
                                      <p:cBhvr>
                                        <p:cTn id="38" dur="1000"/>
                                        <p:tgtEl>
                                          <p:spTgt spid="21"/>
                                        </p:tgtEl>
                                      </p:cBhvr>
                                    </p:animEffect>
                                    <p:anim calcmode="lin" valueType="num">
                                      <p:cBhvr>
                                        <p:cTn id="39" dur="1000" fill="hold"/>
                                        <p:tgtEl>
                                          <p:spTgt spid="21"/>
                                        </p:tgtEl>
                                        <p:attrNameLst>
                                          <p:attrName>ppt_x</p:attrName>
                                        </p:attrNameLst>
                                      </p:cBhvr>
                                      <p:tavLst>
                                        <p:tav tm="0">
                                          <p:val>
                                            <p:strVal val="#ppt_x"/>
                                          </p:val>
                                        </p:tav>
                                        <p:tav tm="100000">
                                          <p:val>
                                            <p:strVal val="#ppt_x"/>
                                          </p:val>
                                        </p:tav>
                                      </p:tavLst>
                                    </p:anim>
                                    <p:anim calcmode="lin" valueType="num">
                                      <p:cBhvr>
                                        <p:cTn id="40"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42" presetClass="entr" presetSubtype="0" fill="hold" nodeType="clickEffect">
                                  <p:stCondLst>
                                    <p:cond delay="0"/>
                                  </p:stCondLst>
                                  <p:childTnLst>
                                    <p:set>
                                      <p:cBhvr>
                                        <p:cTn id="44" dur="1" fill="hold">
                                          <p:stCondLst>
                                            <p:cond delay="0"/>
                                          </p:stCondLst>
                                        </p:cTn>
                                        <p:tgtEl>
                                          <p:spTgt spid="22"/>
                                        </p:tgtEl>
                                        <p:attrNameLst>
                                          <p:attrName>style.visibility</p:attrName>
                                        </p:attrNameLst>
                                      </p:cBhvr>
                                      <p:to>
                                        <p:strVal val="visible"/>
                                      </p:to>
                                    </p:set>
                                    <p:animEffect transition="in" filter="fade">
                                      <p:cBhvr>
                                        <p:cTn id="45" dur="1000"/>
                                        <p:tgtEl>
                                          <p:spTgt spid="22"/>
                                        </p:tgtEl>
                                      </p:cBhvr>
                                    </p:animEffect>
                                    <p:anim calcmode="lin" valueType="num">
                                      <p:cBhvr>
                                        <p:cTn id="46" dur="1000" fill="hold"/>
                                        <p:tgtEl>
                                          <p:spTgt spid="22"/>
                                        </p:tgtEl>
                                        <p:attrNameLst>
                                          <p:attrName>ppt_x</p:attrName>
                                        </p:attrNameLst>
                                      </p:cBhvr>
                                      <p:tavLst>
                                        <p:tav tm="0">
                                          <p:val>
                                            <p:strVal val="#ppt_x"/>
                                          </p:val>
                                        </p:tav>
                                        <p:tav tm="100000">
                                          <p:val>
                                            <p:strVal val="#ppt_x"/>
                                          </p:val>
                                        </p:tav>
                                      </p:tavLst>
                                    </p:anim>
                                    <p:anim calcmode="lin" valueType="num">
                                      <p:cBhvr>
                                        <p:cTn id="47"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42" presetClass="entr" presetSubtype="0" fill="hold" nodeType="clickEffect">
                                  <p:stCondLst>
                                    <p:cond delay="0"/>
                                  </p:stCondLst>
                                  <p:childTnLst>
                                    <p:set>
                                      <p:cBhvr>
                                        <p:cTn id="51" dur="1" fill="hold">
                                          <p:stCondLst>
                                            <p:cond delay="0"/>
                                          </p:stCondLst>
                                        </p:cTn>
                                        <p:tgtEl>
                                          <p:spTgt spid="24"/>
                                        </p:tgtEl>
                                        <p:attrNameLst>
                                          <p:attrName>style.visibility</p:attrName>
                                        </p:attrNameLst>
                                      </p:cBhvr>
                                      <p:to>
                                        <p:strVal val="visible"/>
                                      </p:to>
                                    </p:set>
                                    <p:animEffect transition="in" filter="fade">
                                      <p:cBhvr>
                                        <p:cTn id="52" dur="1000"/>
                                        <p:tgtEl>
                                          <p:spTgt spid="24"/>
                                        </p:tgtEl>
                                      </p:cBhvr>
                                    </p:animEffect>
                                    <p:anim calcmode="lin" valueType="num">
                                      <p:cBhvr>
                                        <p:cTn id="53" dur="1000" fill="hold"/>
                                        <p:tgtEl>
                                          <p:spTgt spid="24"/>
                                        </p:tgtEl>
                                        <p:attrNameLst>
                                          <p:attrName>ppt_x</p:attrName>
                                        </p:attrNameLst>
                                      </p:cBhvr>
                                      <p:tavLst>
                                        <p:tav tm="0">
                                          <p:val>
                                            <p:strVal val="#ppt_x"/>
                                          </p:val>
                                        </p:tav>
                                        <p:tav tm="100000">
                                          <p:val>
                                            <p:strVal val="#ppt_x"/>
                                          </p:val>
                                        </p:tav>
                                      </p:tavLst>
                                    </p:anim>
                                    <p:anim calcmode="lin" valueType="num">
                                      <p:cBhvr>
                                        <p:cTn id="54"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42" presetClass="entr" presetSubtype="0" fill="hold" nodeType="clickEffect">
                                  <p:stCondLst>
                                    <p:cond delay="0"/>
                                  </p:stCondLst>
                                  <p:childTnLst>
                                    <p:set>
                                      <p:cBhvr>
                                        <p:cTn id="58" dur="1" fill="hold">
                                          <p:stCondLst>
                                            <p:cond delay="0"/>
                                          </p:stCondLst>
                                        </p:cTn>
                                        <p:tgtEl>
                                          <p:spTgt spid="26"/>
                                        </p:tgtEl>
                                        <p:attrNameLst>
                                          <p:attrName>style.visibility</p:attrName>
                                        </p:attrNameLst>
                                      </p:cBhvr>
                                      <p:to>
                                        <p:strVal val="visible"/>
                                      </p:to>
                                    </p:set>
                                    <p:animEffect transition="in" filter="fade">
                                      <p:cBhvr>
                                        <p:cTn id="59" dur="1000"/>
                                        <p:tgtEl>
                                          <p:spTgt spid="26"/>
                                        </p:tgtEl>
                                      </p:cBhvr>
                                    </p:animEffect>
                                    <p:anim calcmode="lin" valueType="num">
                                      <p:cBhvr>
                                        <p:cTn id="60" dur="1000" fill="hold"/>
                                        <p:tgtEl>
                                          <p:spTgt spid="26"/>
                                        </p:tgtEl>
                                        <p:attrNameLst>
                                          <p:attrName>ppt_x</p:attrName>
                                        </p:attrNameLst>
                                      </p:cBhvr>
                                      <p:tavLst>
                                        <p:tav tm="0">
                                          <p:val>
                                            <p:strVal val="#ppt_x"/>
                                          </p:val>
                                        </p:tav>
                                        <p:tav tm="100000">
                                          <p:val>
                                            <p:strVal val="#ppt_x"/>
                                          </p:val>
                                        </p:tav>
                                      </p:tavLst>
                                    </p:anim>
                                    <p:anim calcmode="lin" valueType="num">
                                      <p:cBhvr>
                                        <p:cTn id="61"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par>
                    <p:cTn id="62" fill="hold">
                      <p:stCondLst>
                        <p:cond delay="indefinite"/>
                      </p:stCondLst>
                      <p:childTnLst>
                        <p:par>
                          <p:cTn id="63" fill="hold">
                            <p:stCondLst>
                              <p:cond delay="0"/>
                            </p:stCondLst>
                            <p:childTnLst>
                              <p:par>
                                <p:cTn id="64" presetID="42" presetClass="entr" presetSubtype="0" fill="hold" nodeType="clickEffect">
                                  <p:stCondLst>
                                    <p:cond delay="0"/>
                                  </p:stCondLst>
                                  <p:childTnLst>
                                    <p:set>
                                      <p:cBhvr>
                                        <p:cTn id="65" dur="1" fill="hold">
                                          <p:stCondLst>
                                            <p:cond delay="0"/>
                                          </p:stCondLst>
                                        </p:cTn>
                                        <p:tgtEl>
                                          <p:spTgt spid="33"/>
                                        </p:tgtEl>
                                        <p:attrNameLst>
                                          <p:attrName>style.visibility</p:attrName>
                                        </p:attrNameLst>
                                      </p:cBhvr>
                                      <p:to>
                                        <p:strVal val="visible"/>
                                      </p:to>
                                    </p:set>
                                    <p:animEffect transition="in" filter="fade">
                                      <p:cBhvr>
                                        <p:cTn id="66" dur="1000"/>
                                        <p:tgtEl>
                                          <p:spTgt spid="33"/>
                                        </p:tgtEl>
                                      </p:cBhvr>
                                    </p:animEffect>
                                    <p:anim calcmode="lin" valueType="num">
                                      <p:cBhvr>
                                        <p:cTn id="67" dur="1000" fill="hold"/>
                                        <p:tgtEl>
                                          <p:spTgt spid="33"/>
                                        </p:tgtEl>
                                        <p:attrNameLst>
                                          <p:attrName>ppt_x</p:attrName>
                                        </p:attrNameLst>
                                      </p:cBhvr>
                                      <p:tavLst>
                                        <p:tav tm="0">
                                          <p:val>
                                            <p:strVal val="#ppt_x"/>
                                          </p:val>
                                        </p:tav>
                                        <p:tav tm="100000">
                                          <p:val>
                                            <p:strVal val="#ppt_x"/>
                                          </p:val>
                                        </p:tav>
                                      </p:tavLst>
                                    </p:anim>
                                    <p:anim calcmode="lin" valueType="num">
                                      <p:cBhvr>
                                        <p:cTn id="68"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30" grpId="0"/>
      <p:bldP spid="31"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2166764" y="-9204171"/>
            <a:ext cx="12638082" cy="19604393"/>
            <a:chOff x="76200" y="0"/>
            <a:chExt cx="660400" cy="736600"/>
          </a:xfrm>
        </p:grpSpPr>
        <p:sp>
          <p:nvSpPr>
            <p:cNvPr id="3" name="Freeform 3"/>
            <p:cNvSpPr/>
            <p:nvPr/>
          </p:nvSpPr>
          <p:spPr>
            <a:xfrm>
              <a:off x="154160" y="0"/>
              <a:ext cx="441567" cy="687139"/>
            </a:xfrm>
            <a:custGeom>
              <a:avLst/>
              <a:gdLst/>
              <a:ahLst/>
              <a:cxnLst/>
              <a:rect l="l" t="t" r="r" b="b"/>
              <a:pathLst>
                <a:path w="378653" h="687139">
                  <a:moveTo>
                    <a:pt x="189326" y="0"/>
                  </a:moveTo>
                  <a:cubicBezTo>
                    <a:pt x="307188" y="74468"/>
                    <a:pt x="378652" y="204153"/>
                    <a:pt x="378652" y="343569"/>
                  </a:cubicBezTo>
                  <a:cubicBezTo>
                    <a:pt x="378652" y="482986"/>
                    <a:pt x="307188" y="612671"/>
                    <a:pt x="189326" y="687139"/>
                  </a:cubicBezTo>
                  <a:cubicBezTo>
                    <a:pt x="71464" y="612671"/>
                    <a:pt x="0" y="482986"/>
                    <a:pt x="0" y="343569"/>
                  </a:cubicBezTo>
                  <a:cubicBezTo>
                    <a:pt x="0" y="204153"/>
                    <a:pt x="71464" y="74468"/>
                    <a:pt x="189326" y="0"/>
                  </a:cubicBezTo>
                  <a:close/>
                </a:path>
              </a:pathLst>
            </a:custGeom>
            <a:solidFill>
              <a:srgbClr val="A42A4A"/>
            </a:solidFill>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pic>
        <p:nvPicPr>
          <p:cNvPr id="8" name="Picture 8"/>
          <p:cNvPicPr>
            <a:picLocks noChangeAspect="1"/>
          </p:cNvPicPr>
          <p:nvPr/>
        </p:nvPicPr>
        <p:blipFill>
          <a:blip r:embed="rId3"/>
          <a:srcRect l="30710" t="34043" r="31214" b="35481"/>
          <a:stretch>
            <a:fillRect/>
          </a:stretch>
        </p:blipFill>
        <p:spPr>
          <a:xfrm>
            <a:off x="6729981" y="2375861"/>
            <a:ext cx="4147824" cy="1742954"/>
          </a:xfrm>
          <a:prstGeom prst="rect">
            <a:avLst/>
          </a:prstGeom>
        </p:spPr>
      </p:pic>
      <p:sp>
        <p:nvSpPr>
          <p:cNvPr id="9" name="TextBox 9"/>
          <p:cNvSpPr txBox="1"/>
          <p:nvPr/>
        </p:nvSpPr>
        <p:spPr>
          <a:xfrm>
            <a:off x="4190281" y="1236226"/>
            <a:ext cx="13298848" cy="863591"/>
          </a:xfrm>
          <a:prstGeom prst="rect">
            <a:avLst/>
          </a:prstGeom>
        </p:spPr>
        <p:txBody>
          <a:bodyPr lIns="0" tIns="0" rIns="0" bIns="0" rtlCol="0" anchor="t">
            <a:spAutoFit/>
          </a:bodyPr>
          <a:lstStyle/>
          <a:p>
            <a:pPr marL="1079578" lvl="1" indent="-539789" algn="just">
              <a:lnSpc>
                <a:spcPts val="7000"/>
              </a:lnSpc>
              <a:buFont typeface="Arial"/>
              <a:buChar char="•"/>
            </a:pPr>
            <a:r>
              <a:rPr lang="en-US" sz="5000">
                <a:solidFill>
                  <a:srgbClr val="FFFFFF"/>
                </a:solidFill>
                <a:latin typeface="Alata"/>
              </a:rPr>
              <a:t>Etude de la concurrence : </a:t>
            </a:r>
          </a:p>
        </p:txBody>
      </p:sp>
      <p:sp>
        <p:nvSpPr>
          <p:cNvPr id="15" name="AutoShape 15"/>
          <p:cNvSpPr/>
          <p:nvPr/>
        </p:nvSpPr>
        <p:spPr>
          <a:xfrm rot="5400000">
            <a:off x="5753023" y="7593106"/>
            <a:ext cx="6762903" cy="19050"/>
          </a:xfrm>
          <a:prstGeom prst="line">
            <a:avLst/>
          </a:prstGeom>
          <a:ln w="38100" cap="flat">
            <a:solidFill>
              <a:srgbClr val="A42A4A"/>
            </a:solidFill>
            <a:prstDash val="solid"/>
            <a:headEnd type="none" w="sm" len="sm"/>
            <a:tailEnd type="none" w="sm" len="sm"/>
          </a:ln>
        </p:spPr>
      </p:sp>
      <p:sp>
        <p:nvSpPr>
          <p:cNvPr id="21" name="TextBox 21"/>
          <p:cNvSpPr txBox="1"/>
          <p:nvPr/>
        </p:nvSpPr>
        <p:spPr>
          <a:xfrm>
            <a:off x="4294413" y="-9517"/>
            <a:ext cx="9622973" cy="1038217"/>
          </a:xfrm>
          <a:prstGeom prst="rect">
            <a:avLst/>
          </a:prstGeom>
        </p:spPr>
        <p:txBody>
          <a:bodyPr lIns="0" tIns="0" rIns="0" bIns="0" rtlCol="0" anchor="t">
            <a:spAutoFit/>
          </a:bodyPr>
          <a:lstStyle/>
          <a:p>
            <a:pPr>
              <a:lnSpc>
                <a:spcPts val="8400"/>
              </a:lnSpc>
            </a:pPr>
            <a:r>
              <a:rPr lang="en-US" sz="6000" dirty="0">
                <a:solidFill>
                  <a:srgbClr val="FFFFFF"/>
                </a:solidFill>
                <a:latin typeface="Alata"/>
              </a:rPr>
              <a:t>1.Présentation du </a:t>
            </a:r>
            <a:r>
              <a:rPr lang="en-US" sz="6000" dirty="0" err="1">
                <a:solidFill>
                  <a:srgbClr val="FFFFFF"/>
                </a:solidFill>
                <a:latin typeface="Alata"/>
              </a:rPr>
              <a:t>projet</a:t>
            </a:r>
            <a:r>
              <a:rPr lang="en-US" sz="6000" dirty="0">
                <a:solidFill>
                  <a:srgbClr val="FFFFFF"/>
                </a:solidFill>
                <a:latin typeface="Alata"/>
              </a:rPr>
              <a:t> : </a:t>
            </a:r>
          </a:p>
        </p:txBody>
      </p:sp>
      <p:grpSp>
        <p:nvGrpSpPr>
          <p:cNvPr id="23" name="Groupe 22">
            <a:extLst>
              <a:ext uri="{FF2B5EF4-FFF2-40B4-BE49-F238E27FC236}">
                <a16:creationId xmlns:a16="http://schemas.microsoft.com/office/drawing/2014/main" id="{8EB07A79-0FF4-622F-EBE9-138D4DC88CED}"/>
              </a:ext>
            </a:extLst>
          </p:cNvPr>
          <p:cNvGrpSpPr/>
          <p:nvPr/>
        </p:nvGrpSpPr>
        <p:grpSpPr>
          <a:xfrm>
            <a:off x="1246121" y="4587363"/>
            <a:ext cx="7029737" cy="4814401"/>
            <a:chOff x="1246121" y="4587363"/>
            <a:chExt cx="7029737" cy="4814401"/>
          </a:xfrm>
        </p:grpSpPr>
        <p:grpSp>
          <p:nvGrpSpPr>
            <p:cNvPr id="22" name="Groupe 21">
              <a:extLst>
                <a:ext uri="{FF2B5EF4-FFF2-40B4-BE49-F238E27FC236}">
                  <a16:creationId xmlns:a16="http://schemas.microsoft.com/office/drawing/2014/main" id="{330AA791-9BE0-6E80-B4F1-63F227F17755}"/>
                </a:ext>
              </a:extLst>
            </p:cNvPr>
            <p:cNvGrpSpPr/>
            <p:nvPr/>
          </p:nvGrpSpPr>
          <p:grpSpPr>
            <a:xfrm>
              <a:off x="1246121" y="4587363"/>
              <a:ext cx="7029737" cy="4814401"/>
              <a:chOff x="1028700" y="4443899"/>
              <a:chExt cx="7029737" cy="4814401"/>
            </a:xfrm>
          </p:grpSpPr>
          <p:grpSp>
            <p:nvGrpSpPr>
              <p:cNvPr id="5" name="Group 5"/>
              <p:cNvGrpSpPr/>
              <p:nvPr/>
            </p:nvGrpSpPr>
            <p:grpSpPr>
              <a:xfrm>
                <a:off x="2642412" y="4443899"/>
                <a:ext cx="3457161" cy="933778"/>
                <a:chOff x="0" y="0"/>
                <a:chExt cx="1427909" cy="385678"/>
              </a:xfrm>
            </p:grpSpPr>
            <p:sp>
              <p:nvSpPr>
                <p:cNvPr id="6" name="Freeform 6"/>
                <p:cNvSpPr/>
                <p:nvPr/>
              </p:nvSpPr>
              <p:spPr>
                <a:xfrm>
                  <a:off x="0" y="0"/>
                  <a:ext cx="1427909" cy="385678"/>
                </a:xfrm>
                <a:custGeom>
                  <a:avLst/>
                  <a:gdLst/>
                  <a:ahLst/>
                  <a:cxnLst/>
                  <a:rect l="l" t="t" r="r" b="b"/>
                  <a:pathLst>
                    <a:path w="1427909" h="385678">
                      <a:moveTo>
                        <a:pt x="192839" y="0"/>
                      </a:moveTo>
                      <a:lnTo>
                        <a:pt x="1235070" y="0"/>
                      </a:lnTo>
                      <a:cubicBezTo>
                        <a:pt x="1341572" y="0"/>
                        <a:pt x="1427909" y="86337"/>
                        <a:pt x="1427909" y="192839"/>
                      </a:cubicBezTo>
                      <a:lnTo>
                        <a:pt x="1427909" y="192839"/>
                      </a:lnTo>
                      <a:cubicBezTo>
                        <a:pt x="1427909" y="299341"/>
                        <a:pt x="1341572" y="385678"/>
                        <a:pt x="1235070" y="385678"/>
                      </a:cubicBezTo>
                      <a:lnTo>
                        <a:pt x="192839" y="385678"/>
                      </a:lnTo>
                      <a:cubicBezTo>
                        <a:pt x="86337" y="385678"/>
                        <a:pt x="0" y="299341"/>
                        <a:pt x="0" y="192839"/>
                      </a:cubicBezTo>
                      <a:lnTo>
                        <a:pt x="0" y="192839"/>
                      </a:lnTo>
                      <a:cubicBezTo>
                        <a:pt x="0" y="86337"/>
                        <a:pt x="86337" y="0"/>
                        <a:pt x="192839" y="0"/>
                      </a:cubicBezTo>
                      <a:close/>
                    </a:path>
                  </a:pathLst>
                </a:custGeom>
                <a:solidFill>
                  <a:srgbClr val="03989E"/>
                </a:solidFill>
              </p:spPr>
            </p:sp>
            <p:sp>
              <p:nvSpPr>
                <p:cNvPr id="7" name="TextBox 7"/>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16" name="TextBox 16"/>
              <p:cNvSpPr txBox="1"/>
              <p:nvPr/>
            </p:nvSpPr>
            <p:spPr>
              <a:xfrm>
                <a:off x="1028700" y="5987277"/>
                <a:ext cx="7029737" cy="922772"/>
              </a:xfrm>
              <a:prstGeom prst="rect">
                <a:avLst/>
              </a:prstGeom>
            </p:spPr>
            <p:txBody>
              <a:bodyPr lIns="0" tIns="0" rIns="0" bIns="0" rtlCol="0" anchor="t">
                <a:spAutoFit/>
              </a:bodyPr>
              <a:lstStyle/>
              <a:p>
                <a:pPr marL="576537" lvl="1" indent="-288269" algn="just">
                  <a:lnSpc>
                    <a:spcPts val="3738"/>
                  </a:lnSpc>
                  <a:buFont typeface="Arial"/>
                  <a:buChar char="•"/>
                </a:pPr>
                <a:r>
                  <a:rPr lang="en-US" sz="2670" dirty="0" err="1">
                    <a:solidFill>
                      <a:srgbClr val="000000"/>
                    </a:solidFill>
                    <a:latin typeface="Aileron Thin Bold"/>
                  </a:rPr>
                  <a:t>Simplifie</a:t>
                </a:r>
                <a:r>
                  <a:rPr lang="en-US" sz="2670" dirty="0">
                    <a:solidFill>
                      <a:srgbClr val="000000"/>
                    </a:solidFill>
                    <a:latin typeface="Aileron Thin Bold"/>
                  </a:rPr>
                  <a:t> le </a:t>
                </a:r>
                <a:r>
                  <a:rPr lang="en-US" sz="2670" dirty="0" err="1">
                    <a:solidFill>
                      <a:srgbClr val="000000"/>
                    </a:solidFill>
                    <a:latin typeface="Aileron Thin Bold"/>
                  </a:rPr>
                  <a:t>processus</a:t>
                </a:r>
                <a:r>
                  <a:rPr lang="en-US" sz="2670" dirty="0">
                    <a:solidFill>
                      <a:srgbClr val="000000"/>
                    </a:solidFill>
                    <a:latin typeface="Aileron Thin Bold"/>
                  </a:rPr>
                  <a:t> de </a:t>
                </a:r>
                <a:r>
                  <a:rPr lang="en-US" sz="2670" dirty="0" err="1">
                    <a:solidFill>
                      <a:srgbClr val="000000"/>
                    </a:solidFill>
                    <a:latin typeface="Aileron Thin Bold"/>
                  </a:rPr>
                  <a:t>suivi</a:t>
                </a:r>
                <a:r>
                  <a:rPr lang="en-US" sz="2670" dirty="0">
                    <a:solidFill>
                      <a:srgbClr val="000000"/>
                    </a:solidFill>
                    <a:latin typeface="Aileron Thin Bold"/>
                  </a:rPr>
                  <a:t> des dons et de gestion des stocks.</a:t>
                </a:r>
              </a:p>
            </p:txBody>
          </p:sp>
          <p:sp>
            <p:nvSpPr>
              <p:cNvPr id="17" name="TextBox 17"/>
              <p:cNvSpPr txBox="1"/>
              <p:nvPr/>
            </p:nvSpPr>
            <p:spPr>
              <a:xfrm>
                <a:off x="1028700" y="7034188"/>
                <a:ext cx="7029737" cy="922772"/>
              </a:xfrm>
              <a:prstGeom prst="rect">
                <a:avLst/>
              </a:prstGeom>
            </p:spPr>
            <p:txBody>
              <a:bodyPr lIns="0" tIns="0" rIns="0" bIns="0" rtlCol="0" anchor="t">
                <a:spAutoFit/>
              </a:bodyPr>
              <a:lstStyle/>
              <a:p>
                <a:pPr marL="576537" lvl="1" indent="-288269" algn="just">
                  <a:lnSpc>
                    <a:spcPts val="3738"/>
                  </a:lnSpc>
                  <a:spcBef>
                    <a:spcPct val="0"/>
                  </a:spcBef>
                  <a:buFont typeface="Arial"/>
                  <a:buChar char="•"/>
                </a:pPr>
                <a:r>
                  <a:rPr lang="en-US" sz="2670" u="none">
                    <a:solidFill>
                      <a:srgbClr val="000000"/>
                    </a:solidFill>
                    <a:latin typeface="Aileron Thin Bold"/>
                  </a:rPr>
                  <a:t>Gère les volontaires et les événements de distribution alimentaire.</a:t>
                </a:r>
              </a:p>
            </p:txBody>
          </p:sp>
          <p:sp>
            <p:nvSpPr>
              <p:cNvPr id="18" name="TextBox 18"/>
              <p:cNvSpPr txBox="1"/>
              <p:nvPr/>
            </p:nvSpPr>
            <p:spPr>
              <a:xfrm>
                <a:off x="1028700" y="8335528"/>
                <a:ext cx="7029737" cy="922772"/>
              </a:xfrm>
              <a:prstGeom prst="rect">
                <a:avLst/>
              </a:prstGeom>
            </p:spPr>
            <p:txBody>
              <a:bodyPr lIns="0" tIns="0" rIns="0" bIns="0" rtlCol="0" anchor="t">
                <a:spAutoFit/>
              </a:bodyPr>
              <a:lstStyle/>
              <a:p>
                <a:pPr marL="576537" lvl="1" indent="-288269" algn="just">
                  <a:lnSpc>
                    <a:spcPts val="3738"/>
                  </a:lnSpc>
                  <a:spcBef>
                    <a:spcPct val="0"/>
                  </a:spcBef>
                  <a:buFont typeface="Arial"/>
                  <a:buChar char="•"/>
                </a:pPr>
                <a:r>
                  <a:rPr lang="en-US" sz="2670" u="none">
                    <a:solidFill>
                      <a:srgbClr val="000000"/>
                    </a:solidFill>
                    <a:latin typeface="Aileron Thin Bold"/>
                  </a:rPr>
                  <a:t>Suivi des données et génération de rapports.</a:t>
                </a:r>
              </a:p>
            </p:txBody>
          </p:sp>
        </p:grpSp>
        <p:sp>
          <p:nvSpPr>
            <p:cNvPr id="10" name="TextBox 10"/>
            <p:cNvSpPr txBox="1"/>
            <p:nvPr/>
          </p:nvSpPr>
          <p:spPr>
            <a:xfrm>
              <a:off x="3311206" y="4830779"/>
              <a:ext cx="2554413" cy="456738"/>
            </a:xfrm>
            <a:prstGeom prst="rect">
              <a:avLst/>
            </a:prstGeom>
          </p:spPr>
          <p:txBody>
            <a:bodyPr lIns="0" tIns="0" rIns="0" bIns="0" rtlCol="0" anchor="t">
              <a:spAutoFit/>
            </a:bodyPr>
            <a:lstStyle/>
            <a:p>
              <a:pPr algn="ctr">
                <a:lnSpc>
                  <a:spcPts val="3658"/>
                </a:lnSpc>
              </a:pPr>
              <a:r>
                <a:rPr lang="en-US" sz="3326" dirty="0">
                  <a:solidFill>
                    <a:srgbClr val="FFFFFF"/>
                  </a:solidFill>
                  <a:latin typeface="Alata Bold"/>
                </a:rPr>
                <a:t>AVANTAGES</a:t>
              </a:r>
            </a:p>
          </p:txBody>
        </p:sp>
      </p:grpSp>
      <p:grpSp>
        <p:nvGrpSpPr>
          <p:cNvPr id="24" name="Groupe 23">
            <a:extLst>
              <a:ext uri="{FF2B5EF4-FFF2-40B4-BE49-F238E27FC236}">
                <a16:creationId xmlns:a16="http://schemas.microsoft.com/office/drawing/2014/main" id="{2634EDD8-2101-2CE5-0270-340BBB46698E}"/>
              </a:ext>
            </a:extLst>
          </p:cNvPr>
          <p:cNvGrpSpPr/>
          <p:nvPr/>
        </p:nvGrpSpPr>
        <p:grpSpPr>
          <a:xfrm>
            <a:off x="10363200" y="4376171"/>
            <a:ext cx="7029737" cy="4449318"/>
            <a:chOff x="10363200" y="4376171"/>
            <a:chExt cx="7029737" cy="4449318"/>
          </a:xfrm>
        </p:grpSpPr>
        <p:grpSp>
          <p:nvGrpSpPr>
            <p:cNvPr id="11" name="Group 11"/>
            <p:cNvGrpSpPr/>
            <p:nvPr/>
          </p:nvGrpSpPr>
          <p:grpSpPr>
            <a:xfrm>
              <a:off x="12007392" y="4376171"/>
              <a:ext cx="3457161" cy="933778"/>
              <a:chOff x="0" y="0"/>
              <a:chExt cx="1427909" cy="385678"/>
            </a:xfrm>
          </p:grpSpPr>
          <p:sp>
            <p:nvSpPr>
              <p:cNvPr id="12" name="Freeform 12"/>
              <p:cNvSpPr/>
              <p:nvPr/>
            </p:nvSpPr>
            <p:spPr>
              <a:xfrm>
                <a:off x="0" y="0"/>
                <a:ext cx="1427909" cy="385678"/>
              </a:xfrm>
              <a:custGeom>
                <a:avLst/>
                <a:gdLst/>
                <a:ahLst/>
                <a:cxnLst/>
                <a:rect l="l" t="t" r="r" b="b"/>
                <a:pathLst>
                  <a:path w="1427909" h="385678">
                    <a:moveTo>
                      <a:pt x="192839" y="0"/>
                    </a:moveTo>
                    <a:lnTo>
                      <a:pt x="1235070" y="0"/>
                    </a:lnTo>
                    <a:cubicBezTo>
                      <a:pt x="1341572" y="0"/>
                      <a:pt x="1427909" y="86337"/>
                      <a:pt x="1427909" y="192839"/>
                    </a:cubicBezTo>
                    <a:lnTo>
                      <a:pt x="1427909" y="192839"/>
                    </a:lnTo>
                    <a:cubicBezTo>
                      <a:pt x="1427909" y="299341"/>
                      <a:pt x="1341572" y="385678"/>
                      <a:pt x="1235070" y="385678"/>
                    </a:cubicBezTo>
                    <a:lnTo>
                      <a:pt x="192839" y="385678"/>
                    </a:lnTo>
                    <a:cubicBezTo>
                      <a:pt x="86337" y="385678"/>
                      <a:pt x="0" y="299341"/>
                      <a:pt x="0" y="192839"/>
                    </a:cubicBezTo>
                    <a:lnTo>
                      <a:pt x="0" y="192839"/>
                    </a:lnTo>
                    <a:cubicBezTo>
                      <a:pt x="0" y="86337"/>
                      <a:pt x="86337" y="0"/>
                      <a:pt x="192839" y="0"/>
                    </a:cubicBezTo>
                    <a:close/>
                  </a:path>
                </a:pathLst>
              </a:custGeom>
              <a:solidFill>
                <a:srgbClr val="CD0044"/>
              </a:solidFill>
            </p:spPr>
          </p:sp>
          <p:sp>
            <p:nvSpPr>
              <p:cNvPr id="13" name="TextBox 13"/>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19" name="TextBox 19"/>
            <p:cNvSpPr txBox="1"/>
            <p:nvPr/>
          </p:nvSpPr>
          <p:spPr>
            <a:xfrm>
              <a:off x="10363200" y="6653451"/>
              <a:ext cx="7029737" cy="456047"/>
            </a:xfrm>
            <a:prstGeom prst="rect">
              <a:avLst/>
            </a:prstGeom>
          </p:spPr>
          <p:txBody>
            <a:bodyPr lIns="0" tIns="0" rIns="0" bIns="0" rtlCol="0" anchor="t">
              <a:spAutoFit/>
            </a:bodyPr>
            <a:lstStyle/>
            <a:p>
              <a:pPr marL="576537" lvl="1" indent="-288269" algn="just">
                <a:lnSpc>
                  <a:spcPts val="3738"/>
                </a:lnSpc>
                <a:spcBef>
                  <a:spcPct val="0"/>
                </a:spcBef>
                <a:buFont typeface="Arial"/>
                <a:buChar char="•"/>
              </a:pPr>
              <a:r>
                <a:rPr lang="en-US" sz="2670" u="none">
                  <a:solidFill>
                    <a:srgbClr val="000000"/>
                  </a:solidFill>
                  <a:latin typeface="Aileron Thin Bold"/>
                </a:rPr>
                <a:t>Peut être coûteux à acheter et à maintenir.</a:t>
              </a:r>
            </a:p>
          </p:txBody>
        </p:sp>
        <p:sp>
          <p:nvSpPr>
            <p:cNvPr id="20" name="TextBox 20"/>
            <p:cNvSpPr txBox="1"/>
            <p:nvPr/>
          </p:nvSpPr>
          <p:spPr>
            <a:xfrm>
              <a:off x="10363200" y="7902717"/>
              <a:ext cx="7029737" cy="922772"/>
            </a:xfrm>
            <a:prstGeom prst="rect">
              <a:avLst/>
            </a:prstGeom>
          </p:spPr>
          <p:txBody>
            <a:bodyPr lIns="0" tIns="0" rIns="0" bIns="0" rtlCol="0" anchor="t">
              <a:spAutoFit/>
            </a:bodyPr>
            <a:lstStyle/>
            <a:p>
              <a:pPr marL="576537" lvl="1" indent="-288269" algn="just">
                <a:lnSpc>
                  <a:spcPts val="3738"/>
                </a:lnSpc>
                <a:spcBef>
                  <a:spcPct val="0"/>
                </a:spcBef>
                <a:buFont typeface="Arial"/>
                <a:buChar char="•"/>
              </a:pPr>
              <a:r>
                <a:rPr lang="en-US" sz="2670" u="none">
                  <a:solidFill>
                    <a:srgbClr val="000000"/>
                  </a:solidFill>
                  <a:latin typeface="Aileron Thin Bold"/>
                </a:rPr>
                <a:t>Nécessite une courbe d'apprentissage pour les utilisateurs. </a:t>
              </a:r>
            </a:p>
          </p:txBody>
        </p:sp>
        <p:sp>
          <p:nvSpPr>
            <p:cNvPr id="14" name="TextBox 14"/>
            <p:cNvSpPr txBox="1"/>
            <p:nvPr/>
          </p:nvSpPr>
          <p:spPr>
            <a:xfrm>
              <a:off x="12111409" y="4633741"/>
              <a:ext cx="3249127" cy="456738"/>
            </a:xfrm>
            <a:prstGeom prst="rect">
              <a:avLst/>
            </a:prstGeom>
          </p:spPr>
          <p:txBody>
            <a:bodyPr lIns="0" tIns="0" rIns="0" bIns="0" rtlCol="0" anchor="t">
              <a:spAutoFit/>
            </a:bodyPr>
            <a:lstStyle/>
            <a:p>
              <a:pPr algn="ctr">
                <a:lnSpc>
                  <a:spcPts val="3658"/>
                </a:lnSpc>
              </a:pPr>
              <a:r>
                <a:rPr lang="en-US" sz="3326" dirty="0">
                  <a:solidFill>
                    <a:srgbClr val="FFFFFF"/>
                  </a:solidFill>
                  <a:latin typeface="Alata Bold"/>
                </a:rPr>
                <a:t>INCONVENIENTS</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barn(inVertical)">
                                      <p:cBhvr>
                                        <p:cTn id="7" dur="10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arn(inVertical)">
                                      <p:cBhvr>
                                        <p:cTn id="12" dur="10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500"/>
                                        <p:tgtEl>
                                          <p:spTgt spid="2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fade">
                                      <p:cBhvr>
                                        <p:cTn id="2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l="2877" t="2898" r="2898" b="2877"/>
          <a:stretch>
            <a:fillRect/>
          </a:stretch>
        </p:blipFill>
        <p:spPr>
          <a:xfrm>
            <a:off x="0" y="0"/>
            <a:ext cx="18288000" cy="10287000"/>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451051">
            <a:off x="-1065422" y="3905495"/>
            <a:ext cx="15354838" cy="5489355"/>
          </a:xfrm>
          <a:prstGeom prst="rect">
            <a:avLst/>
          </a:prstGeom>
        </p:spPr>
      </p:pic>
      <p:grpSp>
        <p:nvGrpSpPr>
          <p:cNvPr id="4" name="Group 4"/>
          <p:cNvGrpSpPr/>
          <p:nvPr/>
        </p:nvGrpSpPr>
        <p:grpSpPr>
          <a:xfrm>
            <a:off x="3311275" y="-164203"/>
            <a:ext cx="16022202" cy="10615406"/>
            <a:chOff x="0" y="0"/>
            <a:chExt cx="4219839" cy="2795827"/>
          </a:xfrm>
        </p:grpSpPr>
        <p:sp>
          <p:nvSpPr>
            <p:cNvPr id="5" name="Freeform 5"/>
            <p:cNvSpPr/>
            <p:nvPr/>
          </p:nvSpPr>
          <p:spPr>
            <a:xfrm>
              <a:off x="0" y="0"/>
              <a:ext cx="4219839" cy="2795827"/>
            </a:xfrm>
            <a:custGeom>
              <a:avLst/>
              <a:gdLst/>
              <a:ahLst/>
              <a:cxnLst/>
              <a:rect l="l" t="t" r="r" b="b"/>
              <a:pathLst>
                <a:path w="4219839" h="2795827">
                  <a:moveTo>
                    <a:pt x="48320" y="0"/>
                  </a:moveTo>
                  <a:lnTo>
                    <a:pt x="4171519" y="0"/>
                  </a:lnTo>
                  <a:cubicBezTo>
                    <a:pt x="4184334" y="0"/>
                    <a:pt x="4196624" y="5091"/>
                    <a:pt x="4205686" y="14153"/>
                  </a:cubicBezTo>
                  <a:cubicBezTo>
                    <a:pt x="4214748" y="23214"/>
                    <a:pt x="4219839" y="35505"/>
                    <a:pt x="4219839" y="48320"/>
                  </a:cubicBezTo>
                  <a:lnTo>
                    <a:pt x="4219839" y="2747507"/>
                  </a:lnTo>
                  <a:cubicBezTo>
                    <a:pt x="4219839" y="2760323"/>
                    <a:pt x="4214748" y="2772613"/>
                    <a:pt x="4205686" y="2781675"/>
                  </a:cubicBezTo>
                  <a:cubicBezTo>
                    <a:pt x="4196624" y="2790736"/>
                    <a:pt x="4184334" y="2795827"/>
                    <a:pt x="4171519" y="2795827"/>
                  </a:cubicBezTo>
                  <a:lnTo>
                    <a:pt x="48320" y="2795827"/>
                  </a:lnTo>
                  <a:cubicBezTo>
                    <a:pt x="35505" y="2795827"/>
                    <a:pt x="23214" y="2790736"/>
                    <a:pt x="14153" y="2781675"/>
                  </a:cubicBezTo>
                  <a:cubicBezTo>
                    <a:pt x="5091" y="2772613"/>
                    <a:pt x="0" y="2760323"/>
                    <a:pt x="0" y="2747507"/>
                  </a:cubicBezTo>
                  <a:lnTo>
                    <a:pt x="0" y="48320"/>
                  </a:lnTo>
                  <a:cubicBezTo>
                    <a:pt x="0" y="35505"/>
                    <a:pt x="5091" y="23214"/>
                    <a:pt x="14153" y="14153"/>
                  </a:cubicBezTo>
                  <a:cubicBezTo>
                    <a:pt x="23214" y="5091"/>
                    <a:pt x="35505" y="0"/>
                    <a:pt x="48320" y="0"/>
                  </a:cubicBezTo>
                  <a:close/>
                </a:path>
              </a:pathLst>
            </a:custGeom>
            <a:solidFill>
              <a:srgbClr val="A42A4A"/>
            </a:solidFill>
          </p:spPr>
        </p:sp>
        <p:sp>
          <p:nvSpPr>
            <p:cNvPr id="6" name="TextBox 6"/>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10101600" y="2087472"/>
            <a:ext cx="8961826" cy="9031089"/>
            <a:chOff x="0" y="0"/>
            <a:chExt cx="3756908" cy="3785944"/>
          </a:xfrm>
        </p:grpSpPr>
        <p:sp>
          <p:nvSpPr>
            <p:cNvPr id="12" name="Freeform 12"/>
            <p:cNvSpPr/>
            <p:nvPr/>
          </p:nvSpPr>
          <p:spPr>
            <a:xfrm>
              <a:off x="0" y="0"/>
              <a:ext cx="3756908" cy="3785944"/>
            </a:xfrm>
            <a:custGeom>
              <a:avLst/>
              <a:gdLst/>
              <a:ahLst/>
              <a:cxnLst/>
              <a:rect l="l" t="t" r="r" b="b"/>
              <a:pathLst>
                <a:path w="3756908" h="3785944">
                  <a:moveTo>
                    <a:pt x="86388" y="0"/>
                  </a:moveTo>
                  <a:lnTo>
                    <a:pt x="3670520" y="0"/>
                  </a:lnTo>
                  <a:cubicBezTo>
                    <a:pt x="3718231" y="0"/>
                    <a:pt x="3756908" y="38677"/>
                    <a:pt x="3756908" y="86388"/>
                  </a:cubicBezTo>
                  <a:lnTo>
                    <a:pt x="3756908" y="3699556"/>
                  </a:lnTo>
                  <a:cubicBezTo>
                    <a:pt x="3756908" y="3722467"/>
                    <a:pt x="3747807" y="3744440"/>
                    <a:pt x="3731606" y="3760641"/>
                  </a:cubicBezTo>
                  <a:cubicBezTo>
                    <a:pt x="3715405" y="3776842"/>
                    <a:pt x="3693432" y="3785944"/>
                    <a:pt x="3670520" y="3785944"/>
                  </a:cubicBezTo>
                  <a:lnTo>
                    <a:pt x="86388" y="3785944"/>
                  </a:lnTo>
                  <a:cubicBezTo>
                    <a:pt x="63476" y="3785944"/>
                    <a:pt x="41503" y="3776842"/>
                    <a:pt x="25302" y="3760641"/>
                  </a:cubicBezTo>
                  <a:cubicBezTo>
                    <a:pt x="9102" y="3744440"/>
                    <a:pt x="0" y="3722467"/>
                    <a:pt x="0" y="3699556"/>
                  </a:cubicBezTo>
                  <a:lnTo>
                    <a:pt x="0" y="86388"/>
                  </a:lnTo>
                  <a:cubicBezTo>
                    <a:pt x="0" y="63476"/>
                    <a:pt x="9102" y="41503"/>
                    <a:pt x="25302" y="25302"/>
                  </a:cubicBezTo>
                  <a:cubicBezTo>
                    <a:pt x="41503" y="9102"/>
                    <a:pt x="63476" y="0"/>
                    <a:pt x="86388" y="0"/>
                  </a:cubicBezTo>
                  <a:close/>
                </a:path>
              </a:pathLst>
            </a:custGeom>
            <a:solidFill>
              <a:srgbClr val="F4DFE6"/>
            </a:solidFill>
          </p:spPr>
        </p:sp>
        <p:sp>
          <p:nvSpPr>
            <p:cNvPr id="13" name="TextBox 13"/>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pic>
        <p:nvPicPr>
          <p:cNvPr id="14" name="Picture 14"/>
          <p:cNvPicPr>
            <a:picLocks noChangeAspect="1"/>
          </p:cNvPicPr>
          <p:nvPr/>
        </p:nvPicPr>
        <p:blipFill>
          <a:blip r:embed="rId6"/>
          <a:srcRect/>
          <a:stretch>
            <a:fillRect/>
          </a:stretch>
        </p:blipFill>
        <p:spPr>
          <a:xfrm>
            <a:off x="2383580" y="2374599"/>
            <a:ext cx="8456834" cy="8456834"/>
          </a:xfrm>
          <a:prstGeom prst="rect">
            <a:avLst/>
          </a:prstGeom>
        </p:spPr>
      </p:pic>
      <p:sp>
        <p:nvSpPr>
          <p:cNvPr id="15" name="TextBox 15"/>
          <p:cNvSpPr txBox="1"/>
          <p:nvPr/>
        </p:nvSpPr>
        <p:spPr>
          <a:xfrm>
            <a:off x="3687667" y="1223873"/>
            <a:ext cx="9901903" cy="863599"/>
          </a:xfrm>
          <a:prstGeom prst="rect">
            <a:avLst/>
          </a:prstGeom>
        </p:spPr>
        <p:txBody>
          <a:bodyPr lIns="0" tIns="0" rIns="0" bIns="0" rtlCol="0" anchor="t">
            <a:spAutoFit/>
          </a:bodyPr>
          <a:lstStyle/>
          <a:p>
            <a:pPr marL="1079507" lvl="1" indent="-539754">
              <a:lnSpc>
                <a:spcPts val="7000"/>
              </a:lnSpc>
              <a:buFont typeface="Arial"/>
              <a:buChar char="•"/>
            </a:pPr>
            <a:r>
              <a:rPr lang="en-US" sz="5000" dirty="0">
                <a:solidFill>
                  <a:srgbClr val="FFFFFF"/>
                </a:solidFill>
                <a:latin typeface="Alata"/>
              </a:rPr>
              <a:t>Les Solutions </a:t>
            </a:r>
            <a:r>
              <a:rPr lang="en-US" sz="5000" dirty="0" err="1">
                <a:solidFill>
                  <a:srgbClr val="FFFFFF"/>
                </a:solidFill>
                <a:latin typeface="Alata"/>
              </a:rPr>
              <a:t>proposées</a:t>
            </a:r>
            <a:r>
              <a:rPr lang="en-US" sz="5000" dirty="0">
                <a:solidFill>
                  <a:srgbClr val="FFFFFF"/>
                </a:solidFill>
                <a:latin typeface="Alata"/>
              </a:rPr>
              <a:t> :</a:t>
            </a:r>
          </a:p>
        </p:txBody>
      </p:sp>
      <p:sp>
        <p:nvSpPr>
          <p:cNvPr id="16" name="TextBox 16"/>
          <p:cNvSpPr txBox="1"/>
          <p:nvPr/>
        </p:nvSpPr>
        <p:spPr>
          <a:xfrm>
            <a:off x="10101600" y="2604094"/>
            <a:ext cx="7776966" cy="7076869"/>
          </a:xfrm>
          <a:prstGeom prst="rect">
            <a:avLst/>
          </a:prstGeom>
        </p:spPr>
        <p:txBody>
          <a:bodyPr lIns="0" tIns="0" rIns="0" bIns="0" rtlCol="0" anchor="t">
            <a:spAutoFit/>
          </a:bodyPr>
          <a:lstStyle/>
          <a:p>
            <a:pPr marL="681873" lvl="1" indent="-340937" algn="just">
              <a:lnSpc>
                <a:spcPts val="4737"/>
              </a:lnSpc>
              <a:buFont typeface="Arial"/>
              <a:buChar char="•"/>
            </a:pPr>
            <a:r>
              <a:rPr lang="en-US" sz="3158" dirty="0" err="1">
                <a:solidFill>
                  <a:srgbClr val="000000"/>
                </a:solidFill>
                <a:latin typeface="Alata"/>
              </a:rPr>
              <a:t>Fournir</a:t>
            </a:r>
            <a:r>
              <a:rPr lang="en-US" sz="3158" dirty="0">
                <a:solidFill>
                  <a:srgbClr val="000000"/>
                </a:solidFill>
                <a:latin typeface="Alata"/>
              </a:rPr>
              <a:t> un </a:t>
            </a:r>
            <a:r>
              <a:rPr lang="en-US" sz="3158" dirty="0" err="1">
                <a:solidFill>
                  <a:srgbClr val="000000"/>
                </a:solidFill>
                <a:latin typeface="Alata"/>
              </a:rPr>
              <a:t>moyen</a:t>
            </a:r>
            <a:r>
              <a:rPr lang="en-US" sz="3158" dirty="0">
                <a:solidFill>
                  <a:srgbClr val="000000"/>
                </a:solidFill>
                <a:latin typeface="Alata"/>
              </a:rPr>
              <a:t> simple </a:t>
            </a:r>
            <a:r>
              <a:rPr lang="en-US" sz="3158" dirty="0" err="1">
                <a:solidFill>
                  <a:srgbClr val="000000"/>
                </a:solidFill>
                <a:latin typeface="Alata"/>
              </a:rPr>
              <a:t>mais</a:t>
            </a:r>
            <a:r>
              <a:rPr lang="en-US" sz="3158" dirty="0">
                <a:solidFill>
                  <a:srgbClr val="000000"/>
                </a:solidFill>
                <a:latin typeface="Alata"/>
              </a:rPr>
              <a:t> </a:t>
            </a:r>
            <a:r>
              <a:rPr lang="en-US" sz="3158" dirty="0" err="1">
                <a:solidFill>
                  <a:srgbClr val="000000"/>
                </a:solidFill>
                <a:latin typeface="Alata"/>
              </a:rPr>
              <a:t>efficace</a:t>
            </a:r>
            <a:r>
              <a:rPr lang="en-US" sz="3158" dirty="0">
                <a:solidFill>
                  <a:srgbClr val="000000"/>
                </a:solidFill>
                <a:latin typeface="Alata"/>
              </a:rPr>
              <a:t> </a:t>
            </a:r>
            <a:r>
              <a:rPr lang="en-US" sz="3158" dirty="0" err="1">
                <a:solidFill>
                  <a:srgbClr val="000000"/>
                </a:solidFill>
                <a:latin typeface="Alata"/>
              </a:rPr>
              <a:t>d'accéder</a:t>
            </a:r>
            <a:r>
              <a:rPr lang="en-US" sz="3158" dirty="0">
                <a:solidFill>
                  <a:srgbClr val="000000"/>
                </a:solidFill>
                <a:latin typeface="Alata"/>
              </a:rPr>
              <a:t> à </a:t>
            </a:r>
            <a:r>
              <a:rPr lang="en-US" sz="3158" dirty="0" err="1">
                <a:solidFill>
                  <a:srgbClr val="000000"/>
                </a:solidFill>
                <a:latin typeface="Alata"/>
              </a:rPr>
              <a:t>une</a:t>
            </a:r>
            <a:r>
              <a:rPr lang="en-US" sz="3158" dirty="0">
                <a:solidFill>
                  <a:srgbClr val="000000"/>
                </a:solidFill>
                <a:latin typeface="Alata"/>
              </a:rPr>
              <a:t> base de </a:t>
            </a:r>
            <a:r>
              <a:rPr lang="en-US" sz="3158" dirty="0" err="1">
                <a:solidFill>
                  <a:srgbClr val="000000"/>
                </a:solidFill>
                <a:latin typeface="Alata"/>
              </a:rPr>
              <a:t>données</a:t>
            </a:r>
            <a:r>
              <a:rPr lang="en-US" sz="3158" dirty="0">
                <a:solidFill>
                  <a:srgbClr val="000000"/>
                </a:solidFill>
                <a:latin typeface="Alata"/>
              </a:rPr>
              <a:t> </a:t>
            </a:r>
            <a:r>
              <a:rPr lang="en-US" sz="3158" dirty="0" err="1">
                <a:solidFill>
                  <a:srgbClr val="000000"/>
                </a:solidFill>
                <a:latin typeface="Alata"/>
              </a:rPr>
              <a:t>centralisée</a:t>
            </a:r>
            <a:endParaRPr lang="en-US" sz="3158" dirty="0">
              <a:solidFill>
                <a:srgbClr val="000000"/>
              </a:solidFill>
              <a:latin typeface="Alata"/>
            </a:endParaRPr>
          </a:p>
          <a:p>
            <a:pPr algn="just">
              <a:lnSpc>
                <a:spcPts val="4737"/>
              </a:lnSpc>
            </a:pPr>
            <a:endParaRPr lang="en-US" sz="3158" dirty="0">
              <a:solidFill>
                <a:srgbClr val="000000"/>
              </a:solidFill>
              <a:latin typeface="Alata"/>
            </a:endParaRPr>
          </a:p>
          <a:p>
            <a:pPr marL="681873" lvl="1" indent="-340937" algn="just">
              <a:lnSpc>
                <a:spcPts val="4737"/>
              </a:lnSpc>
              <a:buFont typeface="Arial"/>
              <a:buChar char="•"/>
            </a:pPr>
            <a:r>
              <a:rPr lang="en-US" sz="3158" dirty="0" err="1">
                <a:solidFill>
                  <a:srgbClr val="000000"/>
                </a:solidFill>
                <a:latin typeface="Alata"/>
              </a:rPr>
              <a:t>Faciliter</a:t>
            </a:r>
            <a:r>
              <a:rPr lang="en-US" sz="3158" dirty="0">
                <a:solidFill>
                  <a:srgbClr val="000000"/>
                </a:solidFill>
                <a:latin typeface="Alata"/>
              </a:rPr>
              <a:t> la recherche.</a:t>
            </a:r>
          </a:p>
          <a:p>
            <a:pPr algn="just">
              <a:lnSpc>
                <a:spcPts val="4737"/>
              </a:lnSpc>
            </a:pPr>
            <a:endParaRPr lang="en-US" sz="3158" dirty="0">
              <a:solidFill>
                <a:srgbClr val="000000"/>
              </a:solidFill>
              <a:latin typeface="Alata"/>
            </a:endParaRPr>
          </a:p>
          <a:p>
            <a:pPr marL="681873" lvl="1" indent="-340937" algn="just">
              <a:lnSpc>
                <a:spcPts val="4737"/>
              </a:lnSpc>
              <a:buFont typeface="Arial"/>
              <a:buChar char="•"/>
            </a:pPr>
            <a:r>
              <a:rPr lang="en-US" sz="3158" dirty="0" err="1">
                <a:solidFill>
                  <a:srgbClr val="000000"/>
                </a:solidFill>
                <a:latin typeface="Alata"/>
              </a:rPr>
              <a:t>Améliorer</a:t>
            </a:r>
            <a:r>
              <a:rPr lang="en-US" sz="3158" dirty="0">
                <a:solidFill>
                  <a:srgbClr val="000000"/>
                </a:solidFill>
                <a:latin typeface="Alata"/>
              </a:rPr>
              <a:t> la </a:t>
            </a:r>
            <a:r>
              <a:rPr lang="en-US" sz="3158" dirty="0" err="1">
                <a:solidFill>
                  <a:srgbClr val="000000"/>
                </a:solidFill>
                <a:latin typeface="Alata"/>
              </a:rPr>
              <a:t>productivité</a:t>
            </a:r>
            <a:r>
              <a:rPr lang="en-US" sz="3158" dirty="0">
                <a:solidFill>
                  <a:srgbClr val="000000"/>
                </a:solidFill>
                <a:latin typeface="Alata"/>
              </a:rPr>
              <a:t> et la collaboration entre les services et les </a:t>
            </a:r>
            <a:r>
              <a:rPr lang="en-US" sz="3158" dirty="0" err="1">
                <a:solidFill>
                  <a:srgbClr val="000000"/>
                </a:solidFill>
                <a:latin typeface="Alata"/>
              </a:rPr>
              <a:t>employés</a:t>
            </a:r>
            <a:r>
              <a:rPr lang="en-US" sz="3158" dirty="0">
                <a:solidFill>
                  <a:srgbClr val="000000"/>
                </a:solidFill>
                <a:latin typeface="Alata"/>
              </a:rPr>
              <a:t>.</a:t>
            </a:r>
          </a:p>
          <a:p>
            <a:pPr algn="just">
              <a:lnSpc>
                <a:spcPts val="4737"/>
              </a:lnSpc>
            </a:pPr>
            <a:endParaRPr lang="en-US" sz="3158" dirty="0">
              <a:solidFill>
                <a:srgbClr val="000000"/>
              </a:solidFill>
              <a:latin typeface="Alata"/>
            </a:endParaRPr>
          </a:p>
          <a:p>
            <a:pPr marL="681873" lvl="1" indent="-340937" algn="just">
              <a:lnSpc>
                <a:spcPts val="4737"/>
              </a:lnSpc>
              <a:buFont typeface="Arial"/>
              <a:buChar char="•"/>
            </a:pPr>
            <a:r>
              <a:rPr lang="en-US" sz="3158" dirty="0" err="1">
                <a:solidFill>
                  <a:srgbClr val="000000"/>
                </a:solidFill>
                <a:latin typeface="Alata"/>
              </a:rPr>
              <a:t>Automatiser</a:t>
            </a:r>
            <a:r>
              <a:rPr lang="en-US" sz="3158" dirty="0">
                <a:solidFill>
                  <a:srgbClr val="000000"/>
                </a:solidFill>
                <a:latin typeface="Alata"/>
              </a:rPr>
              <a:t> des </a:t>
            </a:r>
            <a:r>
              <a:rPr lang="en-US" sz="3158" dirty="0" err="1">
                <a:solidFill>
                  <a:srgbClr val="000000"/>
                </a:solidFill>
                <a:latin typeface="Alata"/>
              </a:rPr>
              <a:t>processus</a:t>
            </a:r>
            <a:r>
              <a:rPr lang="en-US" sz="3158" dirty="0">
                <a:solidFill>
                  <a:srgbClr val="000000"/>
                </a:solidFill>
                <a:latin typeface="Alata"/>
              </a:rPr>
              <a:t> complexes et </a:t>
            </a:r>
            <a:r>
              <a:rPr lang="en-US" sz="3158" dirty="0" err="1">
                <a:solidFill>
                  <a:srgbClr val="000000"/>
                </a:solidFill>
                <a:latin typeface="Alata"/>
              </a:rPr>
              <a:t>réduire</a:t>
            </a:r>
            <a:r>
              <a:rPr lang="en-US" sz="3158" dirty="0">
                <a:solidFill>
                  <a:srgbClr val="000000"/>
                </a:solidFill>
                <a:latin typeface="Alata"/>
              </a:rPr>
              <a:t> le temps de </a:t>
            </a:r>
            <a:r>
              <a:rPr lang="en-US" sz="3158" dirty="0" err="1">
                <a:solidFill>
                  <a:srgbClr val="000000"/>
                </a:solidFill>
                <a:latin typeface="Alata"/>
              </a:rPr>
              <a:t>réaction</a:t>
            </a:r>
            <a:r>
              <a:rPr lang="en-US" sz="3158" dirty="0">
                <a:solidFill>
                  <a:srgbClr val="000000"/>
                </a:solidFill>
                <a:latin typeface="Alata"/>
              </a:rPr>
              <a:t>. </a:t>
            </a:r>
          </a:p>
        </p:txBody>
      </p:sp>
      <p:sp>
        <p:nvSpPr>
          <p:cNvPr id="17" name="TextBox 17"/>
          <p:cNvSpPr txBox="1"/>
          <p:nvPr/>
        </p:nvSpPr>
        <p:spPr>
          <a:xfrm>
            <a:off x="3967917" y="84765"/>
            <a:ext cx="8585243" cy="1038216"/>
          </a:xfrm>
          <a:prstGeom prst="rect">
            <a:avLst/>
          </a:prstGeom>
        </p:spPr>
        <p:txBody>
          <a:bodyPr lIns="0" tIns="0" rIns="0" bIns="0" rtlCol="0" anchor="t">
            <a:spAutoFit/>
          </a:bodyPr>
          <a:lstStyle/>
          <a:p>
            <a:pPr>
              <a:lnSpc>
                <a:spcPts val="8400"/>
              </a:lnSpc>
            </a:pPr>
            <a:r>
              <a:rPr lang="en-US" sz="6000" dirty="0">
                <a:solidFill>
                  <a:srgbClr val="FFFFFF"/>
                </a:solidFill>
                <a:latin typeface="Alata"/>
              </a:rPr>
              <a:t>1.Présentation du </a:t>
            </a:r>
            <a:r>
              <a:rPr lang="en-US" sz="6000" dirty="0" err="1">
                <a:solidFill>
                  <a:srgbClr val="FFFFFF"/>
                </a:solidFill>
                <a:latin typeface="Alata"/>
              </a:rPr>
              <a:t>projet</a:t>
            </a:r>
            <a:r>
              <a:rPr lang="en-US" sz="6000" dirty="0">
                <a:solidFill>
                  <a:srgbClr val="FFFFFF"/>
                </a:solidFill>
                <a:latin typeface="Alata"/>
              </a:rPr>
              <a:t> : </a:t>
            </a:r>
          </a:p>
        </p:txBody>
      </p:sp>
      <p:sp>
        <p:nvSpPr>
          <p:cNvPr id="18" name="Flèche : pentagone 17">
            <a:extLst>
              <a:ext uri="{FF2B5EF4-FFF2-40B4-BE49-F238E27FC236}">
                <a16:creationId xmlns:a16="http://schemas.microsoft.com/office/drawing/2014/main" id="{EAEB52B8-8799-0055-3A83-1E828468BE92}"/>
              </a:ext>
            </a:extLst>
          </p:cNvPr>
          <p:cNvSpPr/>
          <p:nvPr/>
        </p:nvSpPr>
        <p:spPr>
          <a:xfrm>
            <a:off x="-159099" y="1207077"/>
            <a:ext cx="3379695" cy="969701"/>
          </a:xfrm>
          <a:prstGeom prst="homePlate">
            <a:avLst/>
          </a:prstGeom>
          <a:solidFill>
            <a:srgbClr val="A42A4A"/>
          </a:solidFill>
        </p:spPr>
        <p:txBody>
          <a:bodyPr rtlCol="0" anchor="ctr"/>
          <a:lstStyle/>
          <a:p>
            <a:pPr algn="ctr"/>
            <a:endParaRPr lang="fr-FR">
              <a:solidFill>
                <a:schemeClr val="tx1"/>
              </a:solidFill>
            </a:endParaRPr>
          </a:p>
        </p:txBody>
      </p:sp>
      <p:pic>
        <p:nvPicPr>
          <p:cNvPr id="10" name="Picture 10"/>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145628" y="1223873"/>
            <a:ext cx="858103" cy="87104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barn(inVertical)">
                                      <p:cBhvr>
                                        <p:cTn id="7" dur="10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barn(inVertical)">
                                      <p:cBhvr>
                                        <p:cTn id="12" dur="10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1000"/>
                                        <p:tgtEl>
                                          <p:spTgt spid="16"/>
                                        </p:tgtEl>
                                      </p:cBhvr>
                                    </p:animEffect>
                                    <p:anim calcmode="lin" valueType="num">
                                      <p:cBhvr>
                                        <p:cTn id="18" dur="1000" fill="hold"/>
                                        <p:tgtEl>
                                          <p:spTgt spid="16"/>
                                        </p:tgtEl>
                                        <p:attrNameLst>
                                          <p:attrName>ppt_x</p:attrName>
                                        </p:attrNameLst>
                                      </p:cBhvr>
                                      <p:tavLst>
                                        <p:tav tm="0">
                                          <p:val>
                                            <p:strVal val="#ppt_x"/>
                                          </p:val>
                                        </p:tav>
                                        <p:tav tm="100000">
                                          <p:val>
                                            <p:strVal val="#ppt_x"/>
                                          </p:val>
                                        </p:tav>
                                      </p:tavLst>
                                    </p:anim>
                                    <p:anim calcmode="lin" valueType="num">
                                      <p:cBhvr>
                                        <p:cTn id="19"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l="2877" t="2898" r="2898" b="2877"/>
          <a:stretch>
            <a:fillRect/>
          </a:stretch>
        </p:blipFill>
        <p:spPr>
          <a:xfrm>
            <a:off x="0" y="0"/>
            <a:ext cx="18288000" cy="10287000"/>
          </a:xfrm>
          <a:prstGeom prst="rect">
            <a:avLst/>
          </a:prstGeom>
        </p:spPr>
      </p:pic>
      <p:grpSp>
        <p:nvGrpSpPr>
          <p:cNvPr id="3" name="Group 3"/>
          <p:cNvGrpSpPr/>
          <p:nvPr/>
        </p:nvGrpSpPr>
        <p:grpSpPr>
          <a:xfrm>
            <a:off x="-5825397" y="-1266808"/>
            <a:ext cx="12820615" cy="12820615"/>
            <a:chOff x="0" y="0"/>
            <a:chExt cx="812800" cy="812800"/>
          </a:xfrm>
        </p:grpSpPr>
        <p:sp>
          <p:nvSpPr>
            <p:cNvPr id="4" name="Freeform 4"/>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A42A4A"/>
            </a:solidFill>
          </p:spPr>
        </p:sp>
        <p:sp>
          <p:nvSpPr>
            <p:cNvPr id="5" name="TextBox 5"/>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pic>
        <p:nvPicPr>
          <p:cNvPr id="6" name="Picture 6"/>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5825589" y="8653858"/>
            <a:ext cx="13230748" cy="4432300"/>
          </a:xfrm>
          <a:prstGeom prst="rect">
            <a:avLst/>
          </a:prstGeom>
        </p:spPr>
      </p:pic>
      <p:grpSp>
        <p:nvGrpSpPr>
          <p:cNvPr id="7" name="Group 7"/>
          <p:cNvGrpSpPr/>
          <p:nvPr/>
        </p:nvGrpSpPr>
        <p:grpSpPr>
          <a:xfrm>
            <a:off x="3227545" y="3026296"/>
            <a:ext cx="5189541" cy="5189541"/>
            <a:chOff x="0" y="0"/>
            <a:chExt cx="6919388" cy="6919388"/>
          </a:xfrm>
        </p:grpSpPr>
        <p:grpSp>
          <p:nvGrpSpPr>
            <p:cNvPr id="8" name="Group 8"/>
            <p:cNvGrpSpPr/>
            <p:nvPr/>
          </p:nvGrpSpPr>
          <p:grpSpPr>
            <a:xfrm>
              <a:off x="0" y="0"/>
              <a:ext cx="6919388" cy="6919388"/>
              <a:chOff x="0" y="0"/>
              <a:chExt cx="812800" cy="812800"/>
            </a:xfrm>
          </p:grpSpPr>
          <p:sp>
            <p:nvSpPr>
              <p:cNvPr id="9" name="Freeform 9"/>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CD0044"/>
              </a:solidFill>
            </p:spPr>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11" name="Group 11"/>
            <p:cNvGrpSpPr>
              <a:grpSpLocks noChangeAspect="1"/>
            </p:cNvGrpSpPr>
            <p:nvPr/>
          </p:nvGrpSpPr>
          <p:grpSpPr>
            <a:xfrm>
              <a:off x="357276" y="357289"/>
              <a:ext cx="6204836" cy="6204811"/>
              <a:chOff x="0" y="0"/>
              <a:chExt cx="6350000" cy="6349975"/>
            </a:xfrm>
          </p:grpSpPr>
          <p:sp>
            <p:nvSpPr>
              <p:cNvPr id="12" name="Freeform 12"/>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6"/>
                <a:stretch>
                  <a:fillRect l="-6965" r="-6965"/>
                </a:stretch>
              </a:blipFill>
            </p:spPr>
          </p:sp>
        </p:grpSp>
      </p:grpSp>
      <p:pic>
        <p:nvPicPr>
          <p:cNvPr id="13" name="Picture 13"/>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rot="-2465746">
            <a:off x="-3587504" y="2316482"/>
            <a:ext cx="13230748" cy="4432300"/>
          </a:xfrm>
          <a:prstGeom prst="rect">
            <a:avLst/>
          </a:prstGeom>
        </p:spPr>
      </p:pic>
      <p:pic>
        <p:nvPicPr>
          <p:cNvPr id="17" name="Picture 17"/>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rot="3435586">
            <a:off x="-7581992" y="3662405"/>
            <a:ext cx="13230748" cy="4432300"/>
          </a:xfrm>
          <a:prstGeom prst="rect">
            <a:avLst/>
          </a:prstGeom>
        </p:spPr>
      </p:pic>
      <p:grpSp>
        <p:nvGrpSpPr>
          <p:cNvPr id="18" name="Group 18"/>
          <p:cNvGrpSpPr/>
          <p:nvPr/>
        </p:nvGrpSpPr>
        <p:grpSpPr>
          <a:xfrm>
            <a:off x="9814131" y="7893597"/>
            <a:ext cx="7548304" cy="1185655"/>
            <a:chOff x="0" y="0"/>
            <a:chExt cx="2521016" cy="395990"/>
          </a:xfrm>
        </p:grpSpPr>
        <p:sp>
          <p:nvSpPr>
            <p:cNvPr id="19" name="Freeform 19"/>
            <p:cNvSpPr/>
            <p:nvPr/>
          </p:nvSpPr>
          <p:spPr>
            <a:xfrm>
              <a:off x="0" y="0"/>
              <a:ext cx="2521016" cy="395990"/>
            </a:xfrm>
            <a:custGeom>
              <a:avLst/>
              <a:gdLst/>
              <a:ahLst/>
              <a:cxnLst/>
              <a:rect l="l" t="t" r="r" b="b"/>
              <a:pathLst>
                <a:path w="2521016" h="395990">
                  <a:moveTo>
                    <a:pt x="102565" y="0"/>
                  </a:moveTo>
                  <a:lnTo>
                    <a:pt x="2418451" y="0"/>
                  </a:lnTo>
                  <a:cubicBezTo>
                    <a:pt x="2445653" y="0"/>
                    <a:pt x="2471741" y="10806"/>
                    <a:pt x="2490976" y="30041"/>
                  </a:cubicBezTo>
                  <a:cubicBezTo>
                    <a:pt x="2510210" y="49275"/>
                    <a:pt x="2521016" y="75363"/>
                    <a:pt x="2521016" y="102565"/>
                  </a:cubicBezTo>
                  <a:lnTo>
                    <a:pt x="2521016" y="293425"/>
                  </a:lnTo>
                  <a:cubicBezTo>
                    <a:pt x="2521016" y="320627"/>
                    <a:pt x="2510210" y="346715"/>
                    <a:pt x="2490976" y="365950"/>
                  </a:cubicBezTo>
                  <a:cubicBezTo>
                    <a:pt x="2471741" y="385184"/>
                    <a:pt x="2445653" y="395990"/>
                    <a:pt x="2418451" y="395990"/>
                  </a:cubicBezTo>
                  <a:lnTo>
                    <a:pt x="102565" y="395990"/>
                  </a:lnTo>
                  <a:cubicBezTo>
                    <a:pt x="75363" y="395990"/>
                    <a:pt x="49275" y="385184"/>
                    <a:pt x="30041" y="365950"/>
                  </a:cubicBezTo>
                  <a:cubicBezTo>
                    <a:pt x="10806" y="346715"/>
                    <a:pt x="0" y="320627"/>
                    <a:pt x="0" y="293425"/>
                  </a:cubicBezTo>
                  <a:lnTo>
                    <a:pt x="0" y="102565"/>
                  </a:lnTo>
                  <a:cubicBezTo>
                    <a:pt x="0" y="75363"/>
                    <a:pt x="10806" y="49275"/>
                    <a:pt x="30041" y="30041"/>
                  </a:cubicBezTo>
                  <a:cubicBezTo>
                    <a:pt x="49275" y="10806"/>
                    <a:pt x="75363" y="0"/>
                    <a:pt x="102565" y="0"/>
                  </a:cubicBezTo>
                  <a:close/>
                </a:path>
              </a:pathLst>
            </a:custGeom>
            <a:solidFill>
              <a:srgbClr val="F4DFE6"/>
            </a:solidFill>
          </p:spPr>
        </p:sp>
        <p:sp>
          <p:nvSpPr>
            <p:cNvPr id="20" name="TextBox 20"/>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22" name="TextBox 22"/>
          <p:cNvSpPr txBox="1"/>
          <p:nvPr/>
        </p:nvSpPr>
        <p:spPr>
          <a:xfrm>
            <a:off x="6690581" y="1087573"/>
            <a:ext cx="6224993" cy="844495"/>
          </a:xfrm>
          <a:prstGeom prst="rect">
            <a:avLst/>
          </a:prstGeom>
        </p:spPr>
        <p:txBody>
          <a:bodyPr lIns="0" tIns="0" rIns="0" bIns="0" rtlCol="0" anchor="t">
            <a:spAutoFit/>
          </a:bodyPr>
          <a:lstStyle/>
          <a:p>
            <a:pPr marL="1079967" lvl="1" indent="-539983">
              <a:lnSpc>
                <a:spcPts val="7003"/>
              </a:lnSpc>
              <a:buFont typeface="Arial"/>
              <a:buChar char="•"/>
            </a:pPr>
            <a:r>
              <a:rPr lang="en-US" sz="5002">
                <a:solidFill>
                  <a:srgbClr val="A42A4A"/>
                </a:solidFill>
                <a:latin typeface="Alata"/>
              </a:rPr>
              <a:t>Les objectifs :</a:t>
            </a:r>
          </a:p>
        </p:txBody>
      </p:sp>
      <p:grpSp>
        <p:nvGrpSpPr>
          <p:cNvPr id="23" name="Group 23"/>
          <p:cNvGrpSpPr/>
          <p:nvPr/>
        </p:nvGrpSpPr>
        <p:grpSpPr>
          <a:xfrm>
            <a:off x="9863284" y="2763982"/>
            <a:ext cx="7548304" cy="1185655"/>
            <a:chOff x="80275" y="0"/>
            <a:chExt cx="10064405" cy="1580873"/>
          </a:xfrm>
        </p:grpSpPr>
        <p:grpSp>
          <p:nvGrpSpPr>
            <p:cNvPr id="24" name="Group 24"/>
            <p:cNvGrpSpPr/>
            <p:nvPr/>
          </p:nvGrpSpPr>
          <p:grpSpPr>
            <a:xfrm>
              <a:off x="80275" y="0"/>
              <a:ext cx="10064405" cy="1580873"/>
              <a:chOff x="0" y="0"/>
              <a:chExt cx="2521016" cy="395990"/>
            </a:xfrm>
          </p:grpSpPr>
          <p:sp>
            <p:nvSpPr>
              <p:cNvPr id="25" name="Freeform 25"/>
              <p:cNvSpPr/>
              <p:nvPr/>
            </p:nvSpPr>
            <p:spPr>
              <a:xfrm>
                <a:off x="0" y="0"/>
                <a:ext cx="2521016" cy="395990"/>
              </a:xfrm>
              <a:custGeom>
                <a:avLst/>
                <a:gdLst/>
                <a:ahLst/>
                <a:cxnLst/>
                <a:rect l="l" t="t" r="r" b="b"/>
                <a:pathLst>
                  <a:path w="2521016" h="395990">
                    <a:moveTo>
                      <a:pt x="102565" y="0"/>
                    </a:moveTo>
                    <a:lnTo>
                      <a:pt x="2418451" y="0"/>
                    </a:lnTo>
                    <a:cubicBezTo>
                      <a:pt x="2445653" y="0"/>
                      <a:pt x="2471741" y="10806"/>
                      <a:pt x="2490976" y="30041"/>
                    </a:cubicBezTo>
                    <a:cubicBezTo>
                      <a:pt x="2510210" y="49275"/>
                      <a:pt x="2521016" y="75363"/>
                      <a:pt x="2521016" y="102565"/>
                    </a:cubicBezTo>
                    <a:lnTo>
                      <a:pt x="2521016" y="293425"/>
                    </a:lnTo>
                    <a:cubicBezTo>
                      <a:pt x="2521016" y="320627"/>
                      <a:pt x="2510210" y="346715"/>
                      <a:pt x="2490976" y="365950"/>
                    </a:cubicBezTo>
                    <a:cubicBezTo>
                      <a:pt x="2471741" y="385184"/>
                      <a:pt x="2445653" y="395990"/>
                      <a:pt x="2418451" y="395990"/>
                    </a:cubicBezTo>
                    <a:lnTo>
                      <a:pt x="102565" y="395990"/>
                    </a:lnTo>
                    <a:cubicBezTo>
                      <a:pt x="75363" y="395990"/>
                      <a:pt x="49275" y="385184"/>
                      <a:pt x="30041" y="365950"/>
                    </a:cubicBezTo>
                    <a:cubicBezTo>
                      <a:pt x="10806" y="346715"/>
                      <a:pt x="0" y="320627"/>
                      <a:pt x="0" y="293425"/>
                    </a:cubicBezTo>
                    <a:lnTo>
                      <a:pt x="0" y="102565"/>
                    </a:lnTo>
                    <a:cubicBezTo>
                      <a:pt x="0" y="75363"/>
                      <a:pt x="10806" y="49275"/>
                      <a:pt x="30041" y="30041"/>
                    </a:cubicBezTo>
                    <a:cubicBezTo>
                      <a:pt x="49275" y="10806"/>
                      <a:pt x="75363" y="0"/>
                      <a:pt x="102565" y="0"/>
                    </a:cubicBezTo>
                    <a:close/>
                  </a:path>
                </a:pathLst>
              </a:custGeom>
              <a:solidFill>
                <a:srgbClr val="F4DFE6"/>
              </a:solidFill>
            </p:spPr>
          </p:sp>
          <p:sp>
            <p:nvSpPr>
              <p:cNvPr id="26" name="TextBox 26"/>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28" name="TextBox 28"/>
            <p:cNvSpPr txBox="1"/>
            <p:nvPr/>
          </p:nvSpPr>
          <p:spPr>
            <a:xfrm>
              <a:off x="1678294" y="357641"/>
              <a:ext cx="8234677" cy="884641"/>
            </a:xfrm>
            <a:prstGeom prst="rect">
              <a:avLst/>
            </a:prstGeom>
          </p:spPr>
          <p:txBody>
            <a:bodyPr lIns="0" tIns="0" rIns="0" bIns="0" rtlCol="0" anchor="t">
              <a:spAutoFit/>
            </a:bodyPr>
            <a:lstStyle/>
            <a:p>
              <a:pPr algn="just">
                <a:lnSpc>
                  <a:spcPts val="2604"/>
                </a:lnSpc>
              </a:pPr>
              <a:r>
                <a:rPr lang="en-US" sz="2367">
                  <a:solidFill>
                    <a:srgbClr val="000000"/>
                  </a:solidFill>
                  <a:latin typeface="Alata"/>
                </a:rPr>
                <a:t>Faciliter la redistribution des denrées alimentaires.</a:t>
              </a:r>
            </a:p>
          </p:txBody>
        </p:sp>
      </p:grpSp>
      <p:grpSp>
        <p:nvGrpSpPr>
          <p:cNvPr id="29" name="Group 29"/>
          <p:cNvGrpSpPr/>
          <p:nvPr/>
        </p:nvGrpSpPr>
        <p:grpSpPr>
          <a:xfrm>
            <a:off x="9814131" y="4435411"/>
            <a:ext cx="7548304" cy="1185655"/>
            <a:chOff x="12700" y="0"/>
            <a:chExt cx="10064405" cy="1580873"/>
          </a:xfrm>
        </p:grpSpPr>
        <p:grpSp>
          <p:nvGrpSpPr>
            <p:cNvPr id="30" name="Group 30"/>
            <p:cNvGrpSpPr/>
            <p:nvPr/>
          </p:nvGrpSpPr>
          <p:grpSpPr>
            <a:xfrm>
              <a:off x="12700" y="0"/>
              <a:ext cx="10064405" cy="1580873"/>
              <a:chOff x="0" y="0"/>
              <a:chExt cx="2521016" cy="395990"/>
            </a:xfrm>
          </p:grpSpPr>
          <p:sp>
            <p:nvSpPr>
              <p:cNvPr id="31" name="Freeform 31"/>
              <p:cNvSpPr/>
              <p:nvPr/>
            </p:nvSpPr>
            <p:spPr>
              <a:xfrm>
                <a:off x="0" y="0"/>
                <a:ext cx="2521016" cy="395990"/>
              </a:xfrm>
              <a:custGeom>
                <a:avLst/>
                <a:gdLst/>
                <a:ahLst/>
                <a:cxnLst/>
                <a:rect l="l" t="t" r="r" b="b"/>
                <a:pathLst>
                  <a:path w="2521016" h="395990">
                    <a:moveTo>
                      <a:pt x="102565" y="0"/>
                    </a:moveTo>
                    <a:lnTo>
                      <a:pt x="2418451" y="0"/>
                    </a:lnTo>
                    <a:cubicBezTo>
                      <a:pt x="2445653" y="0"/>
                      <a:pt x="2471741" y="10806"/>
                      <a:pt x="2490976" y="30041"/>
                    </a:cubicBezTo>
                    <a:cubicBezTo>
                      <a:pt x="2510210" y="49275"/>
                      <a:pt x="2521016" y="75363"/>
                      <a:pt x="2521016" y="102565"/>
                    </a:cubicBezTo>
                    <a:lnTo>
                      <a:pt x="2521016" y="293425"/>
                    </a:lnTo>
                    <a:cubicBezTo>
                      <a:pt x="2521016" y="320627"/>
                      <a:pt x="2510210" y="346715"/>
                      <a:pt x="2490976" y="365950"/>
                    </a:cubicBezTo>
                    <a:cubicBezTo>
                      <a:pt x="2471741" y="385184"/>
                      <a:pt x="2445653" y="395990"/>
                      <a:pt x="2418451" y="395990"/>
                    </a:cubicBezTo>
                    <a:lnTo>
                      <a:pt x="102565" y="395990"/>
                    </a:lnTo>
                    <a:cubicBezTo>
                      <a:pt x="75363" y="395990"/>
                      <a:pt x="49275" y="385184"/>
                      <a:pt x="30041" y="365950"/>
                    </a:cubicBezTo>
                    <a:cubicBezTo>
                      <a:pt x="10806" y="346715"/>
                      <a:pt x="0" y="320627"/>
                      <a:pt x="0" y="293425"/>
                    </a:cubicBezTo>
                    <a:lnTo>
                      <a:pt x="0" y="102565"/>
                    </a:lnTo>
                    <a:cubicBezTo>
                      <a:pt x="0" y="75363"/>
                      <a:pt x="10806" y="49275"/>
                      <a:pt x="30041" y="30041"/>
                    </a:cubicBezTo>
                    <a:cubicBezTo>
                      <a:pt x="49275" y="10806"/>
                      <a:pt x="75363" y="0"/>
                      <a:pt x="102565" y="0"/>
                    </a:cubicBezTo>
                    <a:close/>
                  </a:path>
                </a:pathLst>
              </a:custGeom>
              <a:solidFill>
                <a:srgbClr val="F4DFE6"/>
              </a:solidFill>
            </p:spPr>
          </p:sp>
          <p:sp>
            <p:nvSpPr>
              <p:cNvPr id="32" name="TextBox 32"/>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34" name="TextBox 34"/>
            <p:cNvSpPr txBox="1"/>
            <p:nvPr/>
          </p:nvSpPr>
          <p:spPr>
            <a:xfrm>
              <a:off x="1678294" y="361950"/>
              <a:ext cx="8234677" cy="884641"/>
            </a:xfrm>
            <a:prstGeom prst="rect">
              <a:avLst/>
            </a:prstGeom>
          </p:spPr>
          <p:txBody>
            <a:bodyPr lIns="0" tIns="0" rIns="0" bIns="0" rtlCol="0" anchor="t">
              <a:spAutoFit/>
            </a:bodyPr>
            <a:lstStyle/>
            <a:p>
              <a:pPr algn="just">
                <a:lnSpc>
                  <a:spcPts val="2604"/>
                </a:lnSpc>
              </a:pPr>
              <a:r>
                <a:rPr lang="en-US" sz="2367">
                  <a:solidFill>
                    <a:srgbClr val="000000"/>
                  </a:solidFill>
                  <a:latin typeface="Alata"/>
                </a:rPr>
                <a:t>Fournir des statistiques sur les données du stockage alimentaire du centre.</a:t>
              </a:r>
            </a:p>
          </p:txBody>
        </p:sp>
      </p:grpSp>
      <p:grpSp>
        <p:nvGrpSpPr>
          <p:cNvPr id="35" name="Group 35"/>
          <p:cNvGrpSpPr/>
          <p:nvPr/>
        </p:nvGrpSpPr>
        <p:grpSpPr>
          <a:xfrm>
            <a:off x="9852231" y="6221069"/>
            <a:ext cx="7548304" cy="1185655"/>
            <a:chOff x="50800" y="0"/>
            <a:chExt cx="10064405" cy="1580873"/>
          </a:xfrm>
        </p:grpSpPr>
        <p:grpSp>
          <p:nvGrpSpPr>
            <p:cNvPr id="36" name="Group 36"/>
            <p:cNvGrpSpPr/>
            <p:nvPr/>
          </p:nvGrpSpPr>
          <p:grpSpPr>
            <a:xfrm>
              <a:off x="50800" y="0"/>
              <a:ext cx="10064405" cy="1580873"/>
              <a:chOff x="0" y="0"/>
              <a:chExt cx="2521016" cy="395990"/>
            </a:xfrm>
          </p:grpSpPr>
          <p:sp>
            <p:nvSpPr>
              <p:cNvPr id="37" name="Freeform 37"/>
              <p:cNvSpPr/>
              <p:nvPr/>
            </p:nvSpPr>
            <p:spPr>
              <a:xfrm>
                <a:off x="0" y="0"/>
                <a:ext cx="2521016" cy="395990"/>
              </a:xfrm>
              <a:custGeom>
                <a:avLst/>
                <a:gdLst/>
                <a:ahLst/>
                <a:cxnLst/>
                <a:rect l="l" t="t" r="r" b="b"/>
                <a:pathLst>
                  <a:path w="2521016" h="395990">
                    <a:moveTo>
                      <a:pt x="102565" y="0"/>
                    </a:moveTo>
                    <a:lnTo>
                      <a:pt x="2418451" y="0"/>
                    </a:lnTo>
                    <a:cubicBezTo>
                      <a:pt x="2445653" y="0"/>
                      <a:pt x="2471741" y="10806"/>
                      <a:pt x="2490976" y="30041"/>
                    </a:cubicBezTo>
                    <a:cubicBezTo>
                      <a:pt x="2510210" y="49275"/>
                      <a:pt x="2521016" y="75363"/>
                      <a:pt x="2521016" y="102565"/>
                    </a:cubicBezTo>
                    <a:lnTo>
                      <a:pt x="2521016" y="293425"/>
                    </a:lnTo>
                    <a:cubicBezTo>
                      <a:pt x="2521016" y="320627"/>
                      <a:pt x="2510210" y="346715"/>
                      <a:pt x="2490976" y="365950"/>
                    </a:cubicBezTo>
                    <a:cubicBezTo>
                      <a:pt x="2471741" y="385184"/>
                      <a:pt x="2445653" y="395990"/>
                      <a:pt x="2418451" y="395990"/>
                    </a:cubicBezTo>
                    <a:lnTo>
                      <a:pt x="102565" y="395990"/>
                    </a:lnTo>
                    <a:cubicBezTo>
                      <a:pt x="75363" y="395990"/>
                      <a:pt x="49275" y="385184"/>
                      <a:pt x="30041" y="365950"/>
                    </a:cubicBezTo>
                    <a:cubicBezTo>
                      <a:pt x="10806" y="346715"/>
                      <a:pt x="0" y="320627"/>
                      <a:pt x="0" y="293425"/>
                    </a:cubicBezTo>
                    <a:lnTo>
                      <a:pt x="0" y="102565"/>
                    </a:lnTo>
                    <a:cubicBezTo>
                      <a:pt x="0" y="75363"/>
                      <a:pt x="10806" y="49275"/>
                      <a:pt x="30041" y="30041"/>
                    </a:cubicBezTo>
                    <a:cubicBezTo>
                      <a:pt x="49275" y="10806"/>
                      <a:pt x="75363" y="0"/>
                      <a:pt x="102565" y="0"/>
                    </a:cubicBezTo>
                    <a:close/>
                  </a:path>
                </a:pathLst>
              </a:custGeom>
              <a:solidFill>
                <a:srgbClr val="F4DFE6"/>
              </a:solidFill>
            </p:spPr>
          </p:sp>
          <p:sp>
            <p:nvSpPr>
              <p:cNvPr id="38" name="TextBox 38"/>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40" name="TextBox 40"/>
            <p:cNvSpPr txBox="1"/>
            <p:nvPr/>
          </p:nvSpPr>
          <p:spPr>
            <a:xfrm>
              <a:off x="1674219" y="360486"/>
              <a:ext cx="8234677" cy="884641"/>
            </a:xfrm>
            <a:prstGeom prst="rect">
              <a:avLst/>
            </a:prstGeom>
          </p:spPr>
          <p:txBody>
            <a:bodyPr lIns="0" tIns="0" rIns="0" bIns="0" rtlCol="0" anchor="t">
              <a:spAutoFit/>
            </a:bodyPr>
            <a:lstStyle/>
            <a:p>
              <a:pPr algn="just">
                <a:lnSpc>
                  <a:spcPts val="2604"/>
                </a:lnSpc>
              </a:pPr>
              <a:r>
                <a:rPr lang="en-US" sz="2367">
                  <a:solidFill>
                    <a:srgbClr val="000000"/>
                  </a:solidFill>
                  <a:latin typeface="Alata"/>
                </a:rPr>
                <a:t>Contribuer à l'amélioration de l'expérience des employés.</a:t>
              </a:r>
            </a:p>
          </p:txBody>
        </p:sp>
      </p:grpSp>
      <p:sp>
        <p:nvSpPr>
          <p:cNvPr id="42" name="TextBox 42"/>
          <p:cNvSpPr txBox="1"/>
          <p:nvPr/>
        </p:nvSpPr>
        <p:spPr>
          <a:xfrm>
            <a:off x="11031695" y="8162574"/>
            <a:ext cx="6176008" cy="658719"/>
          </a:xfrm>
          <a:prstGeom prst="rect">
            <a:avLst/>
          </a:prstGeom>
        </p:spPr>
        <p:txBody>
          <a:bodyPr lIns="0" tIns="0" rIns="0" bIns="0" rtlCol="0" anchor="t">
            <a:spAutoFit/>
          </a:bodyPr>
          <a:lstStyle/>
          <a:p>
            <a:pPr algn="just">
              <a:lnSpc>
                <a:spcPts val="2604"/>
              </a:lnSpc>
            </a:pPr>
            <a:r>
              <a:rPr lang="en-US" sz="2367">
                <a:solidFill>
                  <a:srgbClr val="000000"/>
                </a:solidFill>
                <a:latin typeface="Alata"/>
              </a:rPr>
              <a:t>Sécuriser les données personnelles des utilisateurs.</a:t>
            </a:r>
          </a:p>
        </p:txBody>
      </p:sp>
      <p:sp>
        <p:nvSpPr>
          <p:cNvPr id="47" name="TextBox 47"/>
          <p:cNvSpPr txBox="1"/>
          <p:nvPr/>
        </p:nvSpPr>
        <p:spPr>
          <a:xfrm>
            <a:off x="6219135" y="105807"/>
            <a:ext cx="8700827" cy="1012181"/>
          </a:xfrm>
          <a:prstGeom prst="rect">
            <a:avLst/>
          </a:prstGeom>
        </p:spPr>
        <p:txBody>
          <a:bodyPr lIns="0" tIns="0" rIns="0" bIns="0" rtlCol="0" anchor="t">
            <a:spAutoFit/>
          </a:bodyPr>
          <a:lstStyle/>
          <a:p>
            <a:pPr>
              <a:lnSpc>
                <a:spcPts val="8260"/>
              </a:lnSpc>
            </a:pPr>
            <a:r>
              <a:rPr lang="en-US" sz="5900">
                <a:solidFill>
                  <a:srgbClr val="A42A4A"/>
                </a:solidFill>
                <a:latin typeface="Alata"/>
              </a:rPr>
              <a:t>1.Présentation du projet : </a:t>
            </a:r>
          </a:p>
        </p:txBody>
      </p:sp>
      <p:sp>
        <p:nvSpPr>
          <p:cNvPr id="48" name="Flèche : pentagone 47">
            <a:extLst>
              <a:ext uri="{FF2B5EF4-FFF2-40B4-BE49-F238E27FC236}">
                <a16:creationId xmlns:a16="http://schemas.microsoft.com/office/drawing/2014/main" id="{C757122A-90F5-311A-37BC-F8B1727CC131}"/>
              </a:ext>
            </a:extLst>
          </p:cNvPr>
          <p:cNvSpPr/>
          <p:nvPr/>
        </p:nvSpPr>
        <p:spPr>
          <a:xfrm>
            <a:off x="-5477" y="1056247"/>
            <a:ext cx="3947361" cy="1467304"/>
          </a:xfrm>
          <a:prstGeom prst="homePlate">
            <a:avLst/>
          </a:prstGeom>
          <a:solidFill>
            <a:schemeClr val="bg1"/>
          </a:solidFill>
        </p:spPr>
        <p:txBody>
          <a:bodyPr rtlCol="0" anchor="ctr"/>
          <a:lstStyle/>
          <a:p>
            <a:pPr algn="ctr"/>
            <a:endParaRPr lang="fr-FR">
              <a:solidFill>
                <a:schemeClr val="tx1"/>
              </a:solidFill>
            </a:endParaRPr>
          </a:p>
        </p:txBody>
      </p:sp>
      <p:pic>
        <p:nvPicPr>
          <p:cNvPr id="21" name="Picture 21"/>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1129649" y="1117988"/>
            <a:ext cx="1304449" cy="1304449"/>
          </a:xfrm>
          <a:prstGeom prst="rect">
            <a:avLst/>
          </a:prstGeom>
        </p:spPr>
      </p:pic>
      <p:pic>
        <p:nvPicPr>
          <p:cNvPr id="43" name="Picture 43"/>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1234425" y="1201339"/>
            <a:ext cx="1094899" cy="1094899"/>
          </a:xfrm>
          <a:prstGeom prst="rect">
            <a:avLst/>
          </a:prstGeom>
        </p:spPr>
      </p:pic>
      <p:pic>
        <p:nvPicPr>
          <p:cNvPr id="44" name="Picture 44"/>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1337441" y="1304355"/>
            <a:ext cx="888869" cy="888869"/>
          </a:xfrm>
          <a:prstGeom prst="rect">
            <a:avLst/>
          </a:prstGeom>
        </p:spPr>
      </p:pic>
      <p:pic>
        <p:nvPicPr>
          <p:cNvPr id="45" name="Picture 45"/>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1452000" y="1440959"/>
            <a:ext cx="615662" cy="615662"/>
          </a:xfrm>
          <a:prstGeom prst="rect">
            <a:avLst/>
          </a:prstGeom>
        </p:spPr>
      </p:pic>
      <p:pic>
        <p:nvPicPr>
          <p:cNvPr id="46" name="Picture 46"/>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1580539" y="1565512"/>
            <a:ext cx="366556" cy="366556"/>
          </a:xfrm>
          <a:prstGeom prst="rect">
            <a:avLst/>
          </a:prstGeom>
        </p:spPr>
      </p:pic>
      <p:sp>
        <p:nvSpPr>
          <p:cNvPr id="49" name="Organigramme : Connecteur 48">
            <a:extLst>
              <a:ext uri="{FF2B5EF4-FFF2-40B4-BE49-F238E27FC236}">
                <a16:creationId xmlns:a16="http://schemas.microsoft.com/office/drawing/2014/main" id="{C0ACB225-210E-297C-54AE-14CF518E4995}"/>
              </a:ext>
            </a:extLst>
          </p:cNvPr>
          <p:cNvSpPr/>
          <p:nvPr/>
        </p:nvSpPr>
        <p:spPr>
          <a:xfrm>
            <a:off x="9963592" y="2876168"/>
            <a:ext cx="1024025" cy="930373"/>
          </a:xfrm>
          <a:prstGeom prst="flowChartConnector">
            <a:avLst/>
          </a:prstGeom>
          <a:solidFill>
            <a:srgbClr val="03989E"/>
          </a:solidFill>
          <a:ln>
            <a:solidFill>
              <a:srgbClr val="0398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500" dirty="0">
                <a:solidFill>
                  <a:srgbClr val="FFFFFF"/>
                </a:solidFill>
                <a:latin typeface="Alata"/>
              </a:rPr>
              <a:t>01</a:t>
            </a:r>
          </a:p>
        </p:txBody>
      </p:sp>
      <p:sp>
        <p:nvSpPr>
          <p:cNvPr id="51" name="Organigramme : Connecteur 50">
            <a:extLst>
              <a:ext uri="{FF2B5EF4-FFF2-40B4-BE49-F238E27FC236}">
                <a16:creationId xmlns:a16="http://schemas.microsoft.com/office/drawing/2014/main" id="{14E44848-15AA-8457-4208-EF531A85E482}"/>
              </a:ext>
            </a:extLst>
          </p:cNvPr>
          <p:cNvSpPr/>
          <p:nvPr/>
        </p:nvSpPr>
        <p:spPr>
          <a:xfrm>
            <a:off x="9938807" y="4606499"/>
            <a:ext cx="1024025" cy="930373"/>
          </a:xfrm>
          <a:prstGeom prst="flowChartConnector">
            <a:avLst/>
          </a:prstGeom>
          <a:solidFill>
            <a:srgbClr val="03989E"/>
          </a:solidFill>
          <a:ln>
            <a:solidFill>
              <a:srgbClr val="0398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500" dirty="0">
                <a:solidFill>
                  <a:srgbClr val="FFFFFF"/>
                </a:solidFill>
                <a:latin typeface="Alata"/>
              </a:rPr>
              <a:t>02</a:t>
            </a:r>
          </a:p>
        </p:txBody>
      </p:sp>
      <p:sp>
        <p:nvSpPr>
          <p:cNvPr id="52" name="Organigramme : Connecteur 51">
            <a:extLst>
              <a:ext uri="{FF2B5EF4-FFF2-40B4-BE49-F238E27FC236}">
                <a16:creationId xmlns:a16="http://schemas.microsoft.com/office/drawing/2014/main" id="{4B05119A-FDC6-B01B-7D54-F41BA8D8F9ED}"/>
              </a:ext>
            </a:extLst>
          </p:cNvPr>
          <p:cNvSpPr/>
          <p:nvPr/>
        </p:nvSpPr>
        <p:spPr>
          <a:xfrm>
            <a:off x="9966181" y="6330849"/>
            <a:ext cx="1024025" cy="930373"/>
          </a:xfrm>
          <a:prstGeom prst="flowChartConnector">
            <a:avLst/>
          </a:prstGeom>
          <a:solidFill>
            <a:srgbClr val="03989E"/>
          </a:solidFill>
          <a:ln>
            <a:solidFill>
              <a:srgbClr val="0398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500" dirty="0">
                <a:solidFill>
                  <a:srgbClr val="FFFFFF"/>
                </a:solidFill>
                <a:latin typeface="Alata"/>
              </a:rPr>
              <a:t>03</a:t>
            </a:r>
          </a:p>
        </p:txBody>
      </p:sp>
      <p:sp>
        <p:nvSpPr>
          <p:cNvPr id="53" name="Organigramme : Connecteur 52">
            <a:extLst>
              <a:ext uri="{FF2B5EF4-FFF2-40B4-BE49-F238E27FC236}">
                <a16:creationId xmlns:a16="http://schemas.microsoft.com/office/drawing/2014/main" id="{3E7B6CA9-9705-1D11-A599-E78ED61B7F3F}"/>
              </a:ext>
            </a:extLst>
          </p:cNvPr>
          <p:cNvSpPr/>
          <p:nvPr/>
        </p:nvSpPr>
        <p:spPr>
          <a:xfrm>
            <a:off x="9959231" y="8021483"/>
            <a:ext cx="1024025" cy="930373"/>
          </a:xfrm>
          <a:prstGeom prst="flowChartConnector">
            <a:avLst/>
          </a:prstGeom>
          <a:solidFill>
            <a:srgbClr val="03989E"/>
          </a:solidFill>
          <a:ln>
            <a:solidFill>
              <a:srgbClr val="0398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500" dirty="0">
                <a:solidFill>
                  <a:srgbClr val="FFFFFF"/>
                </a:solidFill>
                <a:latin typeface="Alata"/>
              </a:rPr>
              <a:t>04</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A42A4A"/>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8506581" flipH="1">
            <a:off x="9210075" y="1025960"/>
            <a:ext cx="13402611" cy="2395717"/>
          </a:xfrm>
          <a:prstGeom prst="rect">
            <a:avLst/>
          </a:prstGeom>
        </p:spPr>
      </p:pic>
      <p:pic>
        <p:nvPicPr>
          <p:cNvPr id="3" name="Picture 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121407">
            <a:off x="-514720" y="7245568"/>
            <a:ext cx="19644447" cy="3511445"/>
          </a:xfrm>
          <a:prstGeom prst="rect">
            <a:avLst/>
          </a:prstGeom>
        </p:spPr>
      </p:pic>
      <p:pic>
        <p:nvPicPr>
          <p:cNvPr id="4" name="Picture 4"/>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261049" y="-371034"/>
            <a:ext cx="1304449" cy="1304449"/>
          </a:xfrm>
          <a:prstGeom prst="rect">
            <a:avLst/>
          </a:prstGeom>
        </p:spPr>
      </p:pic>
      <p:sp>
        <p:nvSpPr>
          <p:cNvPr id="5" name="TextBox 5"/>
          <p:cNvSpPr txBox="1"/>
          <p:nvPr/>
        </p:nvSpPr>
        <p:spPr>
          <a:xfrm>
            <a:off x="3489631" y="3050279"/>
            <a:ext cx="11308738" cy="1038225"/>
          </a:xfrm>
          <a:prstGeom prst="rect">
            <a:avLst/>
          </a:prstGeom>
        </p:spPr>
        <p:txBody>
          <a:bodyPr lIns="0" tIns="0" rIns="0" bIns="0" rtlCol="0" anchor="t">
            <a:spAutoFit/>
          </a:bodyPr>
          <a:lstStyle/>
          <a:p>
            <a:pPr algn="ctr">
              <a:lnSpc>
                <a:spcPts val="8400"/>
              </a:lnSpc>
            </a:pPr>
            <a:r>
              <a:rPr lang="en-US" sz="6000" dirty="0">
                <a:solidFill>
                  <a:srgbClr val="FFFFFF"/>
                </a:solidFill>
                <a:latin typeface="Alata"/>
              </a:rPr>
              <a:t>2. Expression des </a:t>
            </a:r>
            <a:r>
              <a:rPr lang="en-US" sz="6000" dirty="0" err="1">
                <a:solidFill>
                  <a:srgbClr val="FFFFFF"/>
                </a:solidFill>
                <a:latin typeface="Alata"/>
              </a:rPr>
              <a:t>besoins</a:t>
            </a:r>
            <a:r>
              <a:rPr lang="en-US" sz="6000" dirty="0">
                <a:solidFill>
                  <a:srgbClr val="FFFFFF"/>
                </a:solidFill>
                <a:latin typeface="Alata"/>
              </a:rPr>
              <a:t> : </a:t>
            </a:r>
          </a:p>
        </p:txBody>
      </p:sp>
      <p:pic>
        <p:nvPicPr>
          <p:cNvPr id="6" name="Picture 6"/>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261049" y="-371034"/>
            <a:ext cx="1456849" cy="1456849"/>
          </a:xfrm>
          <a:prstGeom prst="rect">
            <a:avLst/>
          </a:prstGeom>
        </p:spPr>
      </p:pic>
      <p:pic>
        <p:nvPicPr>
          <p:cNvPr id="7" name="Picture 7"/>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71450" y="-295275"/>
            <a:ext cx="1696685" cy="1696685"/>
          </a:xfrm>
          <a:prstGeom prst="rect">
            <a:avLst/>
          </a:prstGeom>
        </p:spPr>
      </p:pic>
      <p:pic>
        <p:nvPicPr>
          <p:cNvPr id="8" name="Picture 8"/>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213424" y="-342459"/>
            <a:ext cx="1569474" cy="1569474"/>
          </a:xfrm>
          <a:prstGeom prst="rect">
            <a:avLst/>
          </a:prstGeom>
        </p:spPr>
      </p:pic>
      <p:sp>
        <p:nvSpPr>
          <p:cNvPr id="9" name="TextBox 9"/>
          <p:cNvSpPr txBox="1"/>
          <p:nvPr/>
        </p:nvSpPr>
        <p:spPr>
          <a:xfrm>
            <a:off x="5074590" y="4659413"/>
            <a:ext cx="7853968" cy="1216719"/>
          </a:xfrm>
          <a:prstGeom prst="rect">
            <a:avLst/>
          </a:prstGeom>
        </p:spPr>
        <p:txBody>
          <a:bodyPr lIns="0" tIns="0" rIns="0" bIns="0" rtlCol="0" anchor="t">
            <a:spAutoFit/>
          </a:bodyPr>
          <a:lstStyle/>
          <a:p>
            <a:pPr marL="715731" lvl="1" indent="-357866" algn="ctr">
              <a:lnSpc>
                <a:spcPts val="4972"/>
              </a:lnSpc>
              <a:buFont typeface="Arial"/>
              <a:buChar char="•"/>
            </a:pPr>
            <a:r>
              <a:rPr lang="en-US" sz="3315" dirty="0">
                <a:solidFill>
                  <a:srgbClr val="FFFFFF"/>
                </a:solidFill>
                <a:latin typeface="Alata"/>
              </a:rPr>
              <a:t>Les </a:t>
            </a:r>
            <a:r>
              <a:rPr lang="en-US" sz="3315" dirty="0" err="1">
                <a:solidFill>
                  <a:srgbClr val="FFFFFF"/>
                </a:solidFill>
                <a:latin typeface="Alata"/>
              </a:rPr>
              <a:t>besoins</a:t>
            </a:r>
            <a:r>
              <a:rPr lang="en-US" sz="3315" dirty="0">
                <a:solidFill>
                  <a:srgbClr val="FFFFFF"/>
                </a:solidFill>
                <a:latin typeface="Alata"/>
              </a:rPr>
              <a:t> </a:t>
            </a:r>
            <a:r>
              <a:rPr lang="en-US" sz="3315" dirty="0" err="1">
                <a:solidFill>
                  <a:srgbClr val="FFFFFF"/>
                </a:solidFill>
                <a:latin typeface="Alata"/>
              </a:rPr>
              <a:t>fonctionnels</a:t>
            </a:r>
            <a:r>
              <a:rPr lang="en-US" sz="3315" dirty="0">
                <a:solidFill>
                  <a:srgbClr val="FFFFFF"/>
                </a:solidFill>
                <a:latin typeface="Alata"/>
              </a:rPr>
              <a:t>.</a:t>
            </a:r>
          </a:p>
          <a:p>
            <a:pPr marL="715731" lvl="1" indent="-357866" algn="ctr">
              <a:lnSpc>
                <a:spcPts val="4972"/>
              </a:lnSpc>
              <a:buFont typeface="Arial"/>
              <a:buChar char="•"/>
            </a:pPr>
            <a:r>
              <a:rPr lang="en-US" sz="3315" dirty="0">
                <a:solidFill>
                  <a:srgbClr val="FFFFFF"/>
                </a:solidFill>
                <a:latin typeface="Alata"/>
              </a:rPr>
              <a:t>Les </a:t>
            </a:r>
            <a:r>
              <a:rPr lang="en-US" sz="3315" dirty="0" err="1">
                <a:solidFill>
                  <a:srgbClr val="FFFFFF"/>
                </a:solidFill>
                <a:latin typeface="Alata"/>
              </a:rPr>
              <a:t>besoins</a:t>
            </a:r>
            <a:r>
              <a:rPr lang="en-US" sz="3315" dirty="0">
                <a:solidFill>
                  <a:srgbClr val="FFFFFF"/>
                </a:solidFill>
                <a:latin typeface="Alata"/>
              </a:rPr>
              <a:t> non-</a:t>
            </a:r>
            <a:r>
              <a:rPr lang="en-US" sz="3315" dirty="0" err="1">
                <a:solidFill>
                  <a:srgbClr val="FFFFFF"/>
                </a:solidFill>
                <a:latin typeface="Alata"/>
              </a:rPr>
              <a:t>fonctionnels</a:t>
            </a:r>
            <a:r>
              <a:rPr lang="en-US" sz="3315" dirty="0">
                <a:solidFill>
                  <a:srgbClr val="FFFFFF"/>
                </a:solidFill>
                <a:latin typeface="Alata"/>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1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down)">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9"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72</TotalTime>
  <Words>2037</Words>
  <Application>Microsoft Office PowerPoint</Application>
  <PresentationFormat>Personnalisé</PresentationFormat>
  <Paragraphs>260</Paragraphs>
  <Slides>24</Slides>
  <Notes>23</Notes>
  <HiddenSlides>0</HiddenSlides>
  <MMClips>0</MMClips>
  <ScaleCrop>false</ScaleCrop>
  <HeadingPairs>
    <vt:vector size="6" baseType="variant">
      <vt:variant>
        <vt:lpstr>Polices utilisées</vt:lpstr>
      </vt:variant>
      <vt:variant>
        <vt:i4>10</vt:i4>
      </vt:variant>
      <vt:variant>
        <vt:lpstr>Thème</vt:lpstr>
      </vt:variant>
      <vt:variant>
        <vt:i4>1</vt:i4>
      </vt:variant>
      <vt:variant>
        <vt:lpstr>Titres des diapositives</vt:lpstr>
      </vt:variant>
      <vt:variant>
        <vt:i4>24</vt:i4>
      </vt:variant>
    </vt:vector>
  </HeadingPairs>
  <TitlesOfParts>
    <vt:vector size="35" baseType="lpstr">
      <vt:lpstr>Alatsi Bold</vt:lpstr>
      <vt:lpstr>Alata Bold</vt:lpstr>
      <vt:lpstr>Aileron Thin Bold</vt:lpstr>
      <vt:lpstr>Arial</vt:lpstr>
      <vt:lpstr>Aileron Regular</vt:lpstr>
      <vt:lpstr>HK Grotesk Bold</vt:lpstr>
      <vt:lpstr>Calibri</vt:lpstr>
      <vt:lpstr>Open Sans Light Bold</vt:lpstr>
      <vt:lpstr>Aileron Regular Bold</vt:lpstr>
      <vt:lpstr>Alata</vt:lpstr>
      <vt:lpstr>Office Theme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HeartShare Presentation</dc:title>
  <cp:lastModifiedBy>yasminetemimi02@gmail.com</cp:lastModifiedBy>
  <cp:revision>5</cp:revision>
  <dcterms:created xsi:type="dcterms:W3CDTF">2006-08-16T00:00:00Z</dcterms:created>
  <dcterms:modified xsi:type="dcterms:W3CDTF">2023-02-20T22:37:05Z</dcterms:modified>
  <dc:identifier>DAFZ8M248fA</dc:identifier>
</cp:coreProperties>
</file>